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6" r:id="rId4"/>
    <p:sldMasterId id="2147483903" r:id="rId5"/>
  </p:sldMasterIdLst>
  <p:notesMasterIdLst>
    <p:notesMasterId r:id="rId18"/>
  </p:notesMasterIdLst>
  <p:handoutMasterIdLst>
    <p:handoutMasterId r:id="rId19"/>
  </p:handoutMasterIdLst>
  <p:sldIdLst>
    <p:sldId id="656" r:id="rId6"/>
    <p:sldId id="643" r:id="rId7"/>
    <p:sldId id="648" r:id="rId8"/>
    <p:sldId id="649" r:id="rId9"/>
    <p:sldId id="655" r:id="rId10"/>
    <p:sldId id="650" r:id="rId11"/>
    <p:sldId id="644" r:id="rId12"/>
    <p:sldId id="657" r:id="rId13"/>
    <p:sldId id="659" r:id="rId14"/>
    <p:sldId id="651" r:id="rId15"/>
    <p:sldId id="652" r:id="rId16"/>
    <p:sldId id="658" r:id="rId17"/>
  </p:sldIdLst>
  <p:sldSz cx="10972800" cy="6172200"/>
  <p:notesSz cx="7010400" cy="92964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B900"/>
    <a:srgbClr val="99CC00"/>
    <a:srgbClr val="323232"/>
    <a:srgbClr val="000000"/>
    <a:srgbClr val="929292"/>
    <a:srgbClr val="777777"/>
    <a:srgbClr val="002532"/>
    <a:srgbClr val="003B50"/>
    <a:srgbClr val="034EA2"/>
    <a:srgbClr val="299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60" autoAdjust="0"/>
    <p:restoredTop sz="89550" autoAdjust="0"/>
  </p:normalViewPr>
  <p:slideViewPr>
    <p:cSldViewPr snapToGrid="0">
      <p:cViewPr>
        <p:scale>
          <a:sx n="80" d="100"/>
          <a:sy n="80" d="100"/>
        </p:scale>
        <p:origin x="-498" y="-60"/>
      </p:cViewPr>
      <p:guideLst>
        <p:guide orient="horz" pos="1621"/>
        <p:guide pos="1152"/>
        <p:guide pos="3487"/>
        <p:guide pos="57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5" d="100"/>
          <a:sy n="75" d="100"/>
        </p:scale>
        <p:origin x="-3582" y="-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5434520" y="8767094"/>
            <a:ext cx="1083012" cy="200064"/>
            <a:chOff x="8775700" y="3552825"/>
            <a:chExt cx="5156200" cy="952500"/>
          </a:xfrm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3817600" y="4265613"/>
              <a:ext cx="114300" cy="111125"/>
            </a:xfrm>
            <a:custGeom>
              <a:avLst/>
              <a:gdLst>
                <a:gd name="T0" fmla="*/ 59 w 144"/>
                <a:gd name="T1" fmla="*/ 63 h 139"/>
                <a:gd name="T2" fmla="*/ 79 w 144"/>
                <a:gd name="T3" fmla="*/ 63 h 139"/>
                <a:gd name="T4" fmla="*/ 85 w 144"/>
                <a:gd name="T5" fmla="*/ 61 h 139"/>
                <a:gd name="T6" fmla="*/ 87 w 144"/>
                <a:gd name="T7" fmla="*/ 53 h 139"/>
                <a:gd name="T8" fmla="*/ 83 w 144"/>
                <a:gd name="T9" fmla="*/ 47 h 139"/>
                <a:gd name="T10" fmla="*/ 75 w 144"/>
                <a:gd name="T11" fmla="*/ 45 h 139"/>
                <a:gd name="T12" fmla="*/ 59 w 144"/>
                <a:gd name="T13" fmla="*/ 45 h 139"/>
                <a:gd name="T14" fmla="*/ 73 w 144"/>
                <a:gd name="T15" fmla="*/ 33 h 139"/>
                <a:gd name="T16" fmla="*/ 101 w 144"/>
                <a:gd name="T17" fmla="*/ 41 h 139"/>
                <a:gd name="T18" fmla="*/ 103 w 144"/>
                <a:gd name="T19" fmla="*/ 61 h 139"/>
                <a:gd name="T20" fmla="*/ 99 w 144"/>
                <a:gd name="T21" fmla="*/ 68 h 139"/>
                <a:gd name="T22" fmla="*/ 91 w 144"/>
                <a:gd name="T23" fmla="*/ 74 h 139"/>
                <a:gd name="T24" fmla="*/ 105 w 144"/>
                <a:gd name="T25" fmla="*/ 106 h 139"/>
                <a:gd name="T26" fmla="*/ 67 w 144"/>
                <a:gd name="T27" fmla="*/ 76 h 139"/>
                <a:gd name="T28" fmla="*/ 59 w 144"/>
                <a:gd name="T29" fmla="*/ 106 h 139"/>
                <a:gd name="T30" fmla="*/ 44 w 144"/>
                <a:gd name="T31" fmla="*/ 33 h 139"/>
                <a:gd name="T32" fmla="*/ 51 w 144"/>
                <a:gd name="T33" fmla="*/ 21 h 139"/>
                <a:gd name="T34" fmla="*/ 24 w 144"/>
                <a:gd name="T35" fmla="*/ 49 h 139"/>
                <a:gd name="T36" fmla="*/ 24 w 144"/>
                <a:gd name="T37" fmla="*/ 92 h 139"/>
                <a:gd name="T38" fmla="*/ 51 w 144"/>
                <a:gd name="T39" fmla="*/ 120 h 139"/>
                <a:gd name="T40" fmla="*/ 71 w 144"/>
                <a:gd name="T41" fmla="*/ 124 h 139"/>
                <a:gd name="T42" fmla="*/ 109 w 144"/>
                <a:gd name="T43" fmla="*/ 108 h 139"/>
                <a:gd name="T44" fmla="*/ 122 w 144"/>
                <a:gd name="T45" fmla="*/ 70 h 139"/>
                <a:gd name="T46" fmla="*/ 109 w 144"/>
                <a:gd name="T47" fmla="*/ 31 h 139"/>
                <a:gd name="T48" fmla="*/ 71 w 144"/>
                <a:gd name="T49" fmla="*/ 17 h 139"/>
                <a:gd name="T50" fmla="*/ 95 w 144"/>
                <a:gd name="T51" fmla="*/ 3 h 139"/>
                <a:gd name="T52" fmla="*/ 130 w 144"/>
                <a:gd name="T53" fmla="*/ 27 h 139"/>
                <a:gd name="T54" fmla="*/ 144 w 144"/>
                <a:gd name="T55" fmla="*/ 70 h 139"/>
                <a:gd name="T56" fmla="*/ 130 w 144"/>
                <a:gd name="T57" fmla="*/ 114 h 139"/>
                <a:gd name="T58" fmla="*/ 95 w 144"/>
                <a:gd name="T59" fmla="*/ 135 h 139"/>
                <a:gd name="T60" fmla="*/ 50 w 144"/>
                <a:gd name="T61" fmla="*/ 135 h 139"/>
                <a:gd name="T62" fmla="*/ 14 w 144"/>
                <a:gd name="T63" fmla="*/ 114 h 139"/>
                <a:gd name="T64" fmla="*/ 0 w 144"/>
                <a:gd name="T65" fmla="*/ 70 h 139"/>
                <a:gd name="T66" fmla="*/ 14 w 144"/>
                <a:gd name="T67" fmla="*/ 27 h 139"/>
                <a:gd name="T68" fmla="*/ 50 w 144"/>
                <a:gd name="T69" fmla="*/ 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39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10447338" y="3732213"/>
              <a:ext cx="3333750" cy="625475"/>
            </a:xfrm>
            <a:custGeom>
              <a:avLst/>
              <a:gdLst>
                <a:gd name="T0" fmla="*/ 2325 w 4200"/>
                <a:gd name="T1" fmla="*/ 618 h 788"/>
                <a:gd name="T2" fmla="*/ 2465 w 4200"/>
                <a:gd name="T3" fmla="*/ 616 h 788"/>
                <a:gd name="T4" fmla="*/ 2540 w 4200"/>
                <a:gd name="T5" fmla="*/ 597 h 788"/>
                <a:gd name="T6" fmla="*/ 2599 w 4200"/>
                <a:gd name="T7" fmla="*/ 555 h 788"/>
                <a:gd name="T8" fmla="*/ 2635 w 4200"/>
                <a:gd name="T9" fmla="*/ 488 h 788"/>
                <a:gd name="T10" fmla="*/ 2648 w 4200"/>
                <a:gd name="T11" fmla="*/ 396 h 788"/>
                <a:gd name="T12" fmla="*/ 2635 w 4200"/>
                <a:gd name="T13" fmla="*/ 301 h 788"/>
                <a:gd name="T14" fmla="*/ 2599 w 4200"/>
                <a:gd name="T15" fmla="*/ 236 h 788"/>
                <a:gd name="T16" fmla="*/ 2540 w 4200"/>
                <a:gd name="T17" fmla="*/ 193 h 788"/>
                <a:gd name="T18" fmla="*/ 2465 w 4200"/>
                <a:gd name="T19" fmla="*/ 173 h 788"/>
                <a:gd name="T20" fmla="*/ 2325 w 4200"/>
                <a:gd name="T21" fmla="*/ 171 h 788"/>
                <a:gd name="T22" fmla="*/ 3597 w 4200"/>
                <a:gd name="T23" fmla="*/ 512 h 788"/>
                <a:gd name="T24" fmla="*/ 3735 w 4200"/>
                <a:gd name="T25" fmla="*/ 143 h 788"/>
                <a:gd name="T26" fmla="*/ 4200 w 4200"/>
                <a:gd name="T27" fmla="*/ 786 h 788"/>
                <a:gd name="T28" fmla="*/ 3916 w 4200"/>
                <a:gd name="T29" fmla="*/ 648 h 788"/>
                <a:gd name="T30" fmla="*/ 3501 w 4200"/>
                <a:gd name="T31" fmla="*/ 786 h 788"/>
                <a:gd name="T32" fmla="*/ 3592 w 4200"/>
                <a:gd name="T33" fmla="*/ 0 h 788"/>
                <a:gd name="T34" fmla="*/ 2969 w 4200"/>
                <a:gd name="T35" fmla="*/ 0 h 788"/>
                <a:gd name="T36" fmla="*/ 3190 w 4200"/>
                <a:gd name="T37" fmla="*/ 788 h 788"/>
                <a:gd name="T38" fmla="*/ 2969 w 4200"/>
                <a:gd name="T39" fmla="*/ 0 h 788"/>
                <a:gd name="T40" fmla="*/ 2416 w 4200"/>
                <a:gd name="T41" fmla="*/ 0 h 788"/>
                <a:gd name="T42" fmla="*/ 2554 w 4200"/>
                <a:gd name="T43" fmla="*/ 7 h 788"/>
                <a:gd name="T44" fmla="*/ 2666 w 4200"/>
                <a:gd name="T45" fmla="*/ 33 h 788"/>
                <a:gd name="T46" fmla="*/ 2757 w 4200"/>
                <a:gd name="T47" fmla="*/ 90 h 788"/>
                <a:gd name="T48" fmla="*/ 2818 w 4200"/>
                <a:gd name="T49" fmla="*/ 173 h 788"/>
                <a:gd name="T50" fmla="*/ 2853 w 4200"/>
                <a:gd name="T51" fmla="*/ 277 h 788"/>
                <a:gd name="T52" fmla="*/ 2865 w 4200"/>
                <a:gd name="T53" fmla="*/ 402 h 788"/>
                <a:gd name="T54" fmla="*/ 2855 w 4200"/>
                <a:gd name="T55" fmla="*/ 518 h 788"/>
                <a:gd name="T56" fmla="*/ 2828 w 4200"/>
                <a:gd name="T57" fmla="*/ 614 h 788"/>
                <a:gd name="T58" fmla="*/ 2786 w 4200"/>
                <a:gd name="T59" fmla="*/ 683 h 788"/>
                <a:gd name="T60" fmla="*/ 2735 w 4200"/>
                <a:gd name="T61" fmla="*/ 731 h 788"/>
                <a:gd name="T62" fmla="*/ 2672 w 4200"/>
                <a:gd name="T63" fmla="*/ 762 h 788"/>
                <a:gd name="T64" fmla="*/ 2585 w 4200"/>
                <a:gd name="T65" fmla="*/ 780 h 788"/>
                <a:gd name="T66" fmla="*/ 2465 w 4200"/>
                <a:gd name="T67" fmla="*/ 788 h 788"/>
                <a:gd name="T68" fmla="*/ 2105 w 4200"/>
                <a:gd name="T69" fmla="*/ 0 h 788"/>
                <a:gd name="T70" fmla="*/ 1063 w 4200"/>
                <a:gd name="T71" fmla="*/ 0 h 788"/>
                <a:gd name="T72" fmla="*/ 1428 w 4200"/>
                <a:gd name="T73" fmla="*/ 0 h 788"/>
                <a:gd name="T74" fmla="*/ 1398 w 4200"/>
                <a:gd name="T75" fmla="*/ 788 h 788"/>
                <a:gd name="T76" fmla="*/ 825 w 4200"/>
                <a:gd name="T77" fmla="*/ 0 h 788"/>
                <a:gd name="T78" fmla="*/ 1969 w 4200"/>
                <a:gd name="T79" fmla="*/ 0 h 788"/>
                <a:gd name="T80" fmla="*/ 1747 w 4200"/>
                <a:gd name="T81" fmla="*/ 788 h 788"/>
                <a:gd name="T82" fmla="*/ 0 w 4200"/>
                <a:gd name="T83" fmla="*/ 0 h 788"/>
                <a:gd name="T84" fmla="*/ 441 w 4200"/>
                <a:gd name="T85" fmla="*/ 0 h 788"/>
                <a:gd name="T86" fmla="*/ 522 w 4200"/>
                <a:gd name="T87" fmla="*/ 7 h 788"/>
                <a:gd name="T88" fmla="*/ 599 w 4200"/>
                <a:gd name="T89" fmla="*/ 25 h 788"/>
                <a:gd name="T90" fmla="*/ 667 w 4200"/>
                <a:gd name="T91" fmla="*/ 59 h 788"/>
                <a:gd name="T92" fmla="*/ 725 w 4200"/>
                <a:gd name="T93" fmla="*/ 112 h 788"/>
                <a:gd name="T94" fmla="*/ 766 w 4200"/>
                <a:gd name="T95" fmla="*/ 187 h 788"/>
                <a:gd name="T96" fmla="*/ 788 w 4200"/>
                <a:gd name="T97" fmla="*/ 289 h 788"/>
                <a:gd name="T98" fmla="*/ 790 w 4200"/>
                <a:gd name="T99" fmla="*/ 788 h 788"/>
                <a:gd name="T100" fmla="*/ 573 w 4200"/>
                <a:gd name="T101" fmla="*/ 427 h 788"/>
                <a:gd name="T102" fmla="*/ 567 w 4200"/>
                <a:gd name="T103" fmla="*/ 317 h 788"/>
                <a:gd name="T104" fmla="*/ 543 w 4200"/>
                <a:gd name="T105" fmla="*/ 244 h 788"/>
                <a:gd name="T106" fmla="*/ 500 w 4200"/>
                <a:gd name="T107" fmla="*/ 201 h 788"/>
                <a:gd name="T108" fmla="*/ 439 w 4200"/>
                <a:gd name="T109" fmla="*/ 179 h 788"/>
                <a:gd name="T110" fmla="*/ 224 w 4200"/>
                <a:gd name="T111" fmla="*/ 175 h 788"/>
                <a:gd name="T112" fmla="*/ 0 w 4200"/>
                <a:gd name="T113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00" h="788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8775700" y="3552825"/>
              <a:ext cx="1436688" cy="952500"/>
            </a:xfrm>
            <a:custGeom>
              <a:avLst/>
              <a:gdLst>
                <a:gd name="T0" fmla="*/ 638 w 1810"/>
                <a:gd name="T1" fmla="*/ 451 h 1200"/>
                <a:gd name="T2" fmla="*/ 516 w 1810"/>
                <a:gd name="T3" fmla="*/ 502 h 1200"/>
                <a:gd name="T4" fmla="*/ 469 w 1810"/>
                <a:gd name="T5" fmla="*/ 546 h 1200"/>
                <a:gd name="T6" fmla="*/ 496 w 1810"/>
                <a:gd name="T7" fmla="*/ 613 h 1200"/>
                <a:gd name="T8" fmla="*/ 595 w 1810"/>
                <a:gd name="T9" fmla="*/ 735 h 1200"/>
                <a:gd name="T10" fmla="*/ 614 w 1810"/>
                <a:gd name="T11" fmla="*/ 851 h 1200"/>
                <a:gd name="T12" fmla="*/ 439 w 1810"/>
                <a:gd name="T13" fmla="*/ 733 h 1200"/>
                <a:gd name="T14" fmla="*/ 349 w 1810"/>
                <a:gd name="T15" fmla="*/ 595 h 1200"/>
                <a:gd name="T16" fmla="*/ 323 w 1810"/>
                <a:gd name="T17" fmla="*/ 530 h 1200"/>
                <a:gd name="T18" fmla="*/ 372 w 1810"/>
                <a:gd name="T19" fmla="*/ 485 h 1200"/>
                <a:gd name="T20" fmla="*/ 516 w 1810"/>
                <a:gd name="T21" fmla="*/ 400 h 1200"/>
                <a:gd name="T22" fmla="*/ 707 w 1810"/>
                <a:gd name="T23" fmla="*/ 248 h 1200"/>
                <a:gd name="T24" fmla="*/ 933 w 1810"/>
                <a:gd name="T25" fmla="*/ 296 h 1200"/>
                <a:gd name="T26" fmla="*/ 1097 w 1810"/>
                <a:gd name="T27" fmla="*/ 400 h 1200"/>
                <a:gd name="T28" fmla="*/ 1185 w 1810"/>
                <a:gd name="T29" fmla="*/ 489 h 1200"/>
                <a:gd name="T30" fmla="*/ 1185 w 1810"/>
                <a:gd name="T31" fmla="*/ 518 h 1200"/>
                <a:gd name="T32" fmla="*/ 1097 w 1810"/>
                <a:gd name="T33" fmla="*/ 617 h 1200"/>
                <a:gd name="T34" fmla="*/ 947 w 1810"/>
                <a:gd name="T35" fmla="*/ 737 h 1200"/>
                <a:gd name="T36" fmla="*/ 762 w 1810"/>
                <a:gd name="T37" fmla="*/ 794 h 1200"/>
                <a:gd name="T38" fmla="*/ 715 w 1810"/>
                <a:gd name="T39" fmla="*/ 459 h 1200"/>
                <a:gd name="T40" fmla="*/ 817 w 1810"/>
                <a:gd name="T41" fmla="*/ 528 h 1200"/>
                <a:gd name="T42" fmla="*/ 1038 w 1810"/>
                <a:gd name="T43" fmla="*/ 502 h 1200"/>
                <a:gd name="T44" fmla="*/ 985 w 1810"/>
                <a:gd name="T45" fmla="*/ 451 h 1200"/>
                <a:gd name="T46" fmla="*/ 839 w 1810"/>
                <a:gd name="T47" fmla="*/ 370 h 1200"/>
                <a:gd name="T48" fmla="*/ 675 w 1810"/>
                <a:gd name="T49" fmla="*/ 250 h 1200"/>
                <a:gd name="T50" fmla="*/ 603 w 1810"/>
                <a:gd name="T51" fmla="*/ 260 h 1200"/>
                <a:gd name="T52" fmla="*/ 370 w 1810"/>
                <a:gd name="T53" fmla="*/ 349 h 1200"/>
                <a:gd name="T54" fmla="*/ 232 w 1810"/>
                <a:gd name="T55" fmla="*/ 461 h 1200"/>
                <a:gd name="T56" fmla="*/ 185 w 1810"/>
                <a:gd name="T57" fmla="*/ 516 h 1200"/>
                <a:gd name="T58" fmla="*/ 211 w 1810"/>
                <a:gd name="T59" fmla="*/ 581 h 1200"/>
                <a:gd name="T60" fmla="*/ 293 w 1810"/>
                <a:gd name="T61" fmla="*/ 723 h 1200"/>
                <a:gd name="T62" fmla="*/ 445 w 1810"/>
                <a:gd name="T63" fmla="*/ 877 h 1200"/>
                <a:gd name="T64" fmla="*/ 675 w 1810"/>
                <a:gd name="T65" fmla="*/ 966 h 1200"/>
                <a:gd name="T66" fmla="*/ 453 w 1810"/>
                <a:gd name="T67" fmla="*/ 1001 h 1200"/>
                <a:gd name="T68" fmla="*/ 232 w 1810"/>
                <a:gd name="T69" fmla="*/ 849 h 1200"/>
                <a:gd name="T70" fmla="*/ 89 w 1810"/>
                <a:gd name="T71" fmla="*/ 674 h 1200"/>
                <a:gd name="T72" fmla="*/ 16 w 1810"/>
                <a:gd name="T73" fmla="*/ 536 h 1200"/>
                <a:gd name="T74" fmla="*/ 4 w 1810"/>
                <a:gd name="T75" fmla="*/ 495 h 1200"/>
                <a:gd name="T76" fmla="*/ 85 w 1810"/>
                <a:gd name="T77" fmla="*/ 426 h 1200"/>
                <a:gd name="T78" fmla="*/ 250 w 1810"/>
                <a:gd name="T79" fmla="*/ 311 h 1200"/>
                <a:gd name="T80" fmla="*/ 478 w 1810"/>
                <a:gd name="T81" fmla="*/ 205 h 1200"/>
                <a:gd name="T82" fmla="*/ 675 w 1810"/>
                <a:gd name="T83" fmla="*/ 0 h 1200"/>
                <a:gd name="T84" fmla="*/ 675 w 1810"/>
                <a:gd name="T85" fmla="*/ 1058 h 1200"/>
                <a:gd name="T86" fmla="*/ 977 w 1810"/>
                <a:gd name="T87" fmla="*/ 1038 h 1200"/>
                <a:gd name="T88" fmla="*/ 1321 w 1810"/>
                <a:gd name="T89" fmla="*/ 946 h 1200"/>
                <a:gd name="T90" fmla="*/ 1619 w 1810"/>
                <a:gd name="T91" fmla="*/ 802 h 1200"/>
                <a:gd name="T92" fmla="*/ 1605 w 1810"/>
                <a:gd name="T93" fmla="*/ 717 h 1200"/>
                <a:gd name="T94" fmla="*/ 1485 w 1810"/>
                <a:gd name="T95" fmla="*/ 648 h 1200"/>
                <a:gd name="T96" fmla="*/ 1276 w 1810"/>
                <a:gd name="T97" fmla="*/ 788 h 1200"/>
                <a:gd name="T98" fmla="*/ 992 w 1810"/>
                <a:gd name="T99" fmla="*/ 932 h 1200"/>
                <a:gd name="T100" fmla="*/ 709 w 1810"/>
                <a:gd name="T101" fmla="*/ 969 h 1200"/>
                <a:gd name="T102" fmla="*/ 758 w 1810"/>
                <a:gd name="T103" fmla="*/ 873 h 1200"/>
                <a:gd name="T104" fmla="*/ 979 w 1810"/>
                <a:gd name="T105" fmla="*/ 820 h 1200"/>
                <a:gd name="T106" fmla="*/ 1172 w 1810"/>
                <a:gd name="T107" fmla="*/ 701 h 1200"/>
                <a:gd name="T108" fmla="*/ 1315 w 1810"/>
                <a:gd name="T109" fmla="*/ 577 h 1200"/>
                <a:gd name="T110" fmla="*/ 1384 w 1810"/>
                <a:gd name="T111" fmla="*/ 502 h 1200"/>
                <a:gd name="T112" fmla="*/ 1359 w 1810"/>
                <a:gd name="T113" fmla="*/ 465 h 1200"/>
                <a:gd name="T114" fmla="*/ 1242 w 1810"/>
                <a:gd name="T115" fmla="*/ 357 h 1200"/>
                <a:gd name="T116" fmla="*/ 1048 w 1810"/>
                <a:gd name="T117" fmla="*/ 233 h 1200"/>
                <a:gd name="T118" fmla="*/ 782 w 1810"/>
                <a:gd name="T119" fmla="*/ 162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0" h="120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8398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png>
</file>

<file path=ppt/media/image12.jpe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eg>
</file>

<file path=ppt/media/image6.jpeg>
</file>

<file path=ppt/media/image7.tif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0EFD2D7F-A763-4126-9B71-A7F863137437}" type="datetimeFigureOut">
              <a:rPr lang="en-US" smtClean="0"/>
              <a:pPr>
                <a:defRPr/>
              </a:pPr>
              <a:t>2/11/2016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r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330565" y="0"/>
            <a:ext cx="4080851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100">
                <a:latin typeface="Trebuchet MS" pitchFamily="34" charset="0"/>
              </a:defRPr>
            </a:lvl1pPr>
          </a:lstStyle>
          <a:p>
            <a:r>
              <a:rPr lang="en-US" dirty="0" smtClean="0"/>
              <a:t>GPU Technology Conference. Presented by NVIDIA.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712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19530C-30DE-44E9-9437-BF26CF5706FE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0488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056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dirty="0" smtClean="0"/>
              <a:t>Introduced at CES 2014, Tegra K1, a 192-core super chip, brings the heart of GeForce and the soul of Tesla to mobile. 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dirty="0" smtClean="0"/>
              <a:t>It’s based on the Kepler architecture, which powers the world’s fastest GPU, GeForce GTX 780 Ti, as well as the Titan supercomputer at Oak Ridge National Labs. 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dirty="0" smtClean="0"/>
              <a:t>With 192 fully programmable processor cores, Tegra K1 bridges the gap for developers, who can now build next-gen games and apps that will run on any device.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596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charset="0"/>
              <a:buNone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Trebuchet MS" pitchFamily="34" charset="0"/>
                <a:ea typeface="+mn-ea"/>
                <a:cs typeface="+mn-cs"/>
              </a:rPr>
              <a:t>395M CUDA GPUS: GPUs shipped as of 7/1/2012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597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056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19530C-30DE-44E9-9437-BF26CF5706FE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0488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10972800" cy="617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 userDrawn="1"/>
        </p:nvSpPr>
        <p:spPr>
          <a:xfrm rot="16200000">
            <a:off x="-230474" y="230474"/>
            <a:ext cx="6172200" cy="571125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5" descr="\\netapp-hqmktg\creative\ASSETS\Logos\Corporate\Logo_Horizontal\White Type 2D (dark backs)\NVLogoH_2D_WT.png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7925" y="369458"/>
            <a:ext cx="3799704" cy="819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07012" y="1203703"/>
            <a:ext cx="9018311" cy="452432"/>
          </a:xfrm>
        </p:spPr>
        <p:txBody>
          <a:bodyPr anchor="b"/>
          <a:lstStyle>
            <a:lvl1pPr algn="l">
              <a:defRPr sz="2600" b="0" cap="all" baseline="0">
                <a:solidFill>
                  <a:schemeClr val="tx2"/>
                </a:solidFill>
                <a:effectLst>
                  <a:glow rad="101600">
                    <a:schemeClr val="bg1">
                      <a:alpha val="40000"/>
                    </a:schemeClr>
                  </a:glow>
                </a:effectLst>
                <a:latin typeface="Trebuchet MS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07012" y="1537119"/>
            <a:ext cx="9018311" cy="400110"/>
          </a:xfrm>
        </p:spPr>
        <p:txBody>
          <a:bodyPr wrap="square" anchor="t">
            <a:spAutoFit/>
          </a:bodyPr>
          <a:lstStyle>
            <a:lvl1pPr marL="0" indent="0" algn="l">
              <a:buFontTx/>
              <a:buNone/>
              <a:defRPr sz="2000" b="0">
                <a:solidFill>
                  <a:schemeClr val="tx2"/>
                </a:solidFill>
                <a:latin typeface="Trebuchet MS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78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:\Users\rcsongor\Pictures\Wallpapers\01_Eye_BrushMetal_V2 - Copy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972800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 descr="NVLogo_3D_H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04188" y="5245100"/>
            <a:ext cx="2227262" cy="50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46100" y="3447270"/>
            <a:ext cx="5191312" cy="109782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Trebuchet MS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549275" y="4802824"/>
            <a:ext cx="5190477" cy="461665"/>
          </a:xfrm>
        </p:spPr>
        <p:txBody>
          <a:bodyPr>
            <a:spAutoFit/>
          </a:bodyPr>
          <a:lstStyle>
            <a:lvl1pPr marL="0" indent="0" algn="ctr">
              <a:buFontTx/>
              <a:buNone/>
              <a:defRPr>
                <a:latin typeface="Trebuchet MS" pitchFamily="34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100000"/>
              <a:buFontTx/>
              <a:buBlip>
                <a:blip r:embed="rId2"/>
              </a:buBlip>
              <a:defRPr>
                <a:solidFill>
                  <a:schemeClr val="tx1"/>
                </a:solidFill>
              </a:defRPr>
            </a:lvl1pPr>
            <a:lvl2pPr>
              <a:buSzPct val="100000"/>
              <a:buFontTx/>
              <a:buBlip>
                <a:blip r:embed="rId2"/>
              </a:buBlip>
              <a:defRPr>
                <a:solidFill>
                  <a:schemeClr val="tx1"/>
                </a:solidFill>
              </a:defRPr>
            </a:lvl2pPr>
            <a:lvl3pPr>
              <a:buSzPct val="100000"/>
              <a:buFontTx/>
              <a:buBlip>
                <a:blip r:embed="rId2"/>
              </a:buBlip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439863"/>
            <a:ext cx="4945063" cy="4252912"/>
          </a:xfrm>
        </p:spPr>
        <p:txBody>
          <a:bodyPr/>
          <a:lstStyle>
            <a:lvl1pPr>
              <a:buSzPct val="100000"/>
              <a:buFontTx/>
              <a:buBlip>
                <a:blip r:embed="rId2"/>
              </a:buBlip>
              <a:defRPr sz="2400">
                <a:solidFill>
                  <a:schemeClr val="tx1"/>
                </a:solidFill>
              </a:defRPr>
            </a:lvl1pPr>
            <a:lvl2pPr>
              <a:buSzPct val="100000"/>
              <a:buFontTx/>
              <a:buBlip>
                <a:blip r:embed="rId2"/>
              </a:buBlip>
              <a:defRPr sz="2000">
                <a:solidFill>
                  <a:schemeClr val="tx1"/>
                </a:solidFill>
              </a:defRPr>
            </a:lvl2pPr>
            <a:lvl3pPr>
              <a:buSzPct val="100000"/>
              <a:buFontTx/>
              <a:buBlip>
                <a:blip r:embed="rId2"/>
              </a:buBlip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46738" y="1439863"/>
            <a:ext cx="4945062" cy="4252912"/>
          </a:xfrm>
        </p:spPr>
        <p:txBody>
          <a:bodyPr/>
          <a:lstStyle>
            <a:lvl1pPr>
              <a:buSzPct val="100000"/>
              <a:buFontTx/>
              <a:buBlip>
                <a:blip r:embed="rId2"/>
              </a:buBlip>
              <a:defRPr sz="2400">
                <a:solidFill>
                  <a:schemeClr val="tx1"/>
                </a:solidFill>
              </a:defRPr>
            </a:lvl1pPr>
            <a:lvl2pPr>
              <a:buSzPct val="100000"/>
              <a:buFontTx/>
              <a:buBlip>
                <a:blip r:embed="rId2"/>
              </a:buBlip>
              <a:defRPr sz="2000" b="1">
                <a:solidFill>
                  <a:schemeClr val="tx1"/>
                </a:solidFill>
              </a:defRPr>
            </a:lvl2pPr>
            <a:lvl3pPr>
              <a:buSzPct val="100000"/>
              <a:buFontTx/>
              <a:buBlip>
                <a:blip r:embed="rId2"/>
              </a:buBlip>
              <a:defRPr sz="1800" b="1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18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7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237" y="247650"/>
            <a:ext cx="9204325" cy="59093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1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413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238" y="247650"/>
            <a:ext cx="9204325" cy="59093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100000"/>
              <a:buFontTx/>
              <a:buBlip>
                <a:blip r:embed="rId2"/>
              </a:buBlip>
              <a:defRPr>
                <a:solidFill>
                  <a:schemeClr val="tx1"/>
                </a:solidFill>
              </a:defRPr>
            </a:lvl1pPr>
            <a:lvl2pPr>
              <a:buSzPct val="100000"/>
              <a:buFontTx/>
              <a:buBlip>
                <a:blip r:embed="rId2"/>
              </a:buBlip>
              <a:defRPr>
                <a:solidFill>
                  <a:schemeClr val="tx1"/>
                </a:solidFill>
              </a:defRPr>
            </a:lvl2pPr>
            <a:lvl3pPr>
              <a:buSzPct val="100000"/>
              <a:buFontTx/>
              <a:buBlip>
                <a:blip r:embed="rId2"/>
              </a:buBlip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003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238" y="247650"/>
            <a:ext cx="9204325" cy="59093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439863"/>
            <a:ext cx="4945063" cy="4252912"/>
          </a:xfrm>
        </p:spPr>
        <p:txBody>
          <a:bodyPr/>
          <a:lstStyle>
            <a:lvl1pPr>
              <a:buSzPct val="100000"/>
              <a:buFontTx/>
              <a:buBlip>
                <a:blip r:embed="rId2"/>
              </a:buBlip>
              <a:defRPr sz="2400">
                <a:solidFill>
                  <a:schemeClr val="tx1"/>
                </a:solidFill>
              </a:defRPr>
            </a:lvl1pPr>
            <a:lvl2pPr>
              <a:buSzPct val="100000"/>
              <a:buFontTx/>
              <a:buBlip>
                <a:blip r:embed="rId2"/>
              </a:buBlip>
              <a:defRPr sz="2000">
                <a:solidFill>
                  <a:schemeClr val="tx1"/>
                </a:solidFill>
              </a:defRPr>
            </a:lvl2pPr>
            <a:lvl3pPr>
              <a:buSzPct val="100000"/>
              <a:buFontTx/>
              <a:buBlip>
                <a:blip r:embed="rId2"/>
              </a:buBlip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46738" y="1439863"/>
            <a:ext cx="4945062" cy="4252912"/>
          </a:xfrm>
        </p:spPr>
        <p:txBody>
          <a:bodyPr/>
          <a:lstStyle>
            <a:lvl1pPr>
              <a:buSzPct val="100000"/>
              <a:buFontTx/>
              <a:buBlip>
                <a:blip r:embed="rId2"/>
              </a:buBlip>
              <a:defRPr sz="2400">
                <a:solidFill>
                  <a:schemeClr val="tx1"/>
                </a:solidFill>
              </a:defRPr>
            </a:lvl1pPr>
            <a:lvl2pPr>
              <a:buSzPct val="100000"/>
              <a:buFontTx/>
              <a:buBlip>
                <a:blip r:embed="rId2"/>
              </a:buBlip>
              <a:defRPr sz="2000" b="1">
                <a:solidFill>
                  <a:schemeClr val="tx1"/>
                </a:solidFill>
              </a:defRPr>
            </a:lvl2pPr>
            <a:lvl3pPr>
              <a:buSzPct val="100000"/>
              <a:buFontTx/>
              <a:buBlip>
                <a:blip r:embed="rId2"/>
              </a:buBlip>
              <a:defRPr sz="1800" b="1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933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ottom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10972800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 flipV="1">
            <a:off x="0" y="0"/>
            <a:ext cx="10972800" cy="6172200"/>
          </a:xfrm>
          <a:prstGeom prst="rect">
            <a:avLst/>
          </a:prstGeom>
          <a:solidFill>
            <a:schemeClr val="bg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884238" y="5151344"/>
            <a:ext cx="9204325" cy="59093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03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op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972800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bg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884238" y="247650"/>
            <a:ext cx="9204325" cy="59093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68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237" y="247650"/>
            <a:ext cx="9204325" cy="59093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02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f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972800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bg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Righ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0" y="0"/>
            <a:ext cx="10972800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 flipH="1">
            <a:off x="0" y="0"/>
            <a:ext cx="10972800" cy="6172200"/>
          </a:xfrm>
          <a:prstGeom prst="rect">
            <a:avLst/>
          </a:prstGeom>
          <a:solidFill>
            <a:schemeClr val="bg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95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3721" y="272816"/>
            <a:ext cx="9416471" cy="1033272"/>
          </a:xfrm>
          <a:prstGeom prst="rect">
            <a:avLst/>
          </a:prstGeom>
        </p:spPr>
        <p:txBody>
          <a:bodyPr/>
          <a:lstStyle>
            <a:lvl1pPr algn="l">
              <a:defRPr sz="3600" b="1">
                <a:solidFill>
                  <a:schemeClr val="accent1"/>
                </a:solidFill>
                <a:latin typeface="Trebuchet MS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7905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972800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6551"/>
            <a:endParaRPr lang="en-US">
              <a:solidFill>
                <a:srgbClr val="FFFFFF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549275" y="247650"/>
            <a:ext cx="10055972" cy="590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49275" y="1439863"/>
            <a:ext cx="10042525" cy="425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6548282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70" r:id="rId5"/>
    <p:sldLayoutId id="2147483841" r:id="rId6"/>
    <p:sldLayoutId id="2147483842" r:id="rId7"/>
    <p:sldLayoutId id="2147483869" r:id="rId8"/>
    <p:sldLayoutId id="2147483910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73B900"/>
          </a:solidFill>
          <a:latin typeface="Trebuchet MS" pitchFamily="34" charset="0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SzPct val="100000"/>
        <a:buBlip>
          <a:blip r:embed="rId12"/>
        </a:buBlip>
        <a:defRPr sz="2400" b="0">
          <a:solidFill>
            <a:schemeClr val="tx1"/>
          </a:solidFill>
          <a:latin typeface="Trebuchet MS" pitchFamily="34" charset="0"/>
          <a:ea typeface="+mn-ea"/>
          <a:cs typeface="+mn-cs"/>
        </a:defRPr>
      </a:lvl1pPr>
      <a:lvl2pPr marL="914400" indent="-342900" algn="l" rtl="0" fontAlgn="base">
        <a:spcBef>
          <a:spcPct val="20000"/>
        </a:spcBef>
        <a:spcAft>
          <a:spcPct val="0"/>
        </a:spcAft>
        <a:buSzPct val="100000"/>
        <a:buBlip>
          <a:blip r:embed="rId12"/>
        </a:buBlip>
        <a:defRPr sz="2000" b="0">
          <a:solidFill>
            <a:schemeClr val="tx1"/>
          </a:solidFill>
          <a:latin typeface="Trebuchet MS" pitchFamily="34" charset="0"/>
        </a:defRPr>
      </a:lvl2pPr>
      <a:lvl3pPr marL="1371600" indent="-282575" algn="l" rtl="0" fontAlgn="base">
        <a:spcBef>
          <a:spcPct val="20000"/>
        </a:spcBef>
        <a:spcAft>
          <a:spcPct val="0"/>
        </a:spcAft>
        <a:buSzPct val="100000"/>
        <a:buBlip>
          <a:blip r:embed="rId12"/>
        </a:buBlip>
        <a:defRPr sz="1800" b="0">
          <a:solidFill>
            <a:schemeClr val="tx1"/>
          </a:solidFill>
          <a:latin typeface="Trebuchet MS" pitchFamily="34" charset="0"/>
        </a:defRPr>
      </a:lvl3pPr>
      <a:lvl4pPr marL="1774825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11772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749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30321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893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9465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cpeterson\Desktop\8-bit-big.tif"/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10972800" cy="61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49275" y="247650"/>
            <a:ext cx="9204325" cy="590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49275" y="1439863"/>
            <a:ext cx="10042525" cy="425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7216011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73B900"/>
          </a:solidFill>
          <a:latin typeface="Trebuchet MS" pitchFamily="34" charset="0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SzPct val="100000"/>
        <a:buBlip>
          <a:blip r:embed="rId9"/>
        </a:buBlip>
        <a:defRPr sz="2400" b="1">
          <a:solidFill>
            <a:schemeClr val="tx1"/>
          </a:solidFill>
          <a:latin typeface="Trebuchet MS" pitchFamily="34" charset="0"/>
          <a:ea typeface="+mn-ea"/>
          <a:cs typeface="+mn-cs"/>
        </a:defRPr>
      </a:lvl1pPr>
      <a:lvl2pPr marL="914400" indent="-342900" algn="l" rtl="0" fontAlgn="base">
        <a:spcBef>
          <a:spcPct val="20000"/>
        </a:spcBef>
        <a:spcAft>
          <a:spcPct val="0"/>
        </a:spcAft>
        <a:buSzPct val="100000"/>
        <a:buBlip>
          <a:blip r:embed="rId9"/>
        </a:buBlip>
        <a:defRPr sz="2000" b="1">
          <a:solidFill>
            <a:schemeClr val="tx1"/>
          </a:solidFill>
          <a:latin typeface="Trebuchet MS" pitchFamily="34" charset="0"/>
        </a:defRPr>
      </a:lvl2pPr>
      <a:lvl3pPr marL="1371600" indent="-282575" algn="l" rtl="0" fontAlgn="base">
        <a:spcBef>
          <a:spcPct val="20000"/>
        </a:spcBef>
        <a:spcAft>
          <a:spcPct val="0"/>
        </a:spcAft>
        <a:buSzPct val="100000"/>
        <a:buBlip>
          <a:blip r:embed="rId9"/>
        </a:buBlip>
        <a:defRPr sz="2400" b="1">
          <a:solidFill>
            <a:schemeClr val="tx1"/>
          </a:solidFill>
          <a:latin typeface="Trebuchet MS" pitchFamily="34" charset="0"/>
        </a:defRPr>
      </a:lvl3pPr>
      <a:lvl4pPr marL="1774825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11772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749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30321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893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9465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jp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jpg"/><Relationship Id="rId4" Type="http://schemas.openxmlformats.org/officeDocument/2006/relationships/image" Target="../media/image20.jp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 descr="\\netapp-hqmktg\creative\CAMPAIGN\2013_CAMPAIGNS\13_Tegra\13_TEGRA_NOTE\Wallpapers\New_TEN\TESS_METAL\Tess_Metal_Worm_shot_v02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0" t="22376" b="17698"/>
          <a:stretch/>
        </p:blipFill>
        <p:spPr bwMode="auto">
          <a:xfrm>
            <a:off x="0" y="1"/>
            <a:ext cx="10972799" cy="616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0" y="1"/>
            <a:ext cx="10972800" cy="617219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321557" y="457097"/>
            <a:ext cx="1900079" cy="349805"/>
            <a:chOff x="522489" y="783184"/>
            <a:chExt cx="1811136" cy="333430"/>
          </a:xfrm>
          <a:solidFill>
            <a:schemeClr val="tx1"/>
          </a:solidFill>
          <a:effectLst>
            <a:outerShdw dist="50800" dir="2700000" algn="tl" rotWithShape="0">
              <a:prstClr val="black"/>
            </a:outerShdw>
          </a:effectLst>
        </p:grpSpPr>
        <p:grpSp>
          <p:nvGrpSpPr>
            <p:cNvPr id="18" name="Group 17"/>
            <p:cNvGrpSpPr/>
            <p:nvPr/>
          </p:nvGrpSpPr>
          <p:grpSpPr>
            <a:xfrm>
              <a:off x="1110267" y="845739"/>
              <a:ext cx="1223358" cy="226614"/>
              <a:chOff x="1110267" y="845739"/>
              <a:chExt cx="1223358" cy="226614"/>
            </a:xfrm>
            <a:grpFill/>
          </p:grpSpPr>
          <p:sp>
            <p:nvSpPr>
              <p:cNvPr id="20" name="Freeform 8"/>
              <p:cNvSpPr>
                <a:spLocks noEditPoints="1"/>
              </p:cNvSpPr>
              <p:nvPr/>
            </p:nvSpPr>
            <p:spPr bwMode="auto">
              <a:xfrm>
                <a:off x="2293496" y="1033404"/>
                <a:ext cx="40129" cy="38949"/>
              </a:xfrm>
              <a:custGeom>
                <a:avLst/>
                <a:gdLst>
                  <a:gd name="T0" fmla="*/ 36 w 87"/>
                  <a:gd name="T1" fmla="*/ 37 h 83"/>
                  <a:gd name="T2" fmla="*/ 36 w 87"/>
                  <a:gd name="T3" fmla="*/ 26 h 83"/>
                  <a:gd name="T4" fmla="*/ 43 w 87"/>
                  <a:gd name="T5" fmla="*/ 26 h 83"/>
                  <a:gd name="T6" fmla="*/ 52 w 87"/>
                  <a:gd name="T7" fmla="*/ 31 h 83"/>
                  <a:gd name="T8" fmla="*/ 45 w 87"/>
                  <a:gd name="T9" fmla="*/ 37 h 83"/>
                  <a:gd name="T10" fmla="*/ 36 w 87"/>
                  <a:gd name="T11" fmla="*/ 37 h 83"/>
                  <a:gd name="T12" fmla="*/ 36 w 87"/>
                  <a:gd name="T13" fmla="*/ 45 h 83"/>
                  <a:gd name="T14" fmla="*/ 41 w 87"/>
                  <a:gd name="T15" fmla="*/ 45 h 83"/>
                  <a:gd name="T16" fmla="*/ 52 w 87"/>
                  <a:gd name="T17" fmla="*/ 63 h 83"/>
                  <a:gd name="T18" fmla="*/ 63 w 87"/>
                  <a:gd name="T19" fmla="*/ 63 h 83"/>
                  <a:gd name="T20" fmla="*/ 52 w 87"/>
                  <a:gd name="T21" fmla="*/ 44 h 83"/>
                  <a:gd name="T22" fmla="*/ 63 w 87"/>
                  <a:gd name="T23" fmla="*/ 32 h 83"/>
                  <a:gd name="T24" fmla="*/ 44 w 87"/>
                  <a:gd name="T25" fmla="*/ 19 h 83"/>
                  <a:gd name="T26" fmla="*/ 26 w 87"/>
                  <a:gd name="T27" fmla="*/ 19 h 83"/>
                  <a:gd name="T28" fmla="*/ 26 w 87"/>
                  <a:gd name="T29" fmla="*/ 63 h 83"/>
                  <a:gd name="T30" fmla="*/ 36 w 87"/>
                  <a:gd name="T31" fmla="*/ 63 h 83"/>
                  <a:gd name="T32" fmla="*/ 36 w 87"/>
                  <a:gd name="T33" fmla="*/ 45 h 83"/>
                  <a:gd name="T34" fmla="*/ 87 w 87"/>
                  <a:gd name="T35" fmla="*/ 41 h 83"/>
                  <a:gd name="T36" fmla="*/ 44 w 87"/>
                  <a:gd name="T37" fmla="*/ 0 h 83"/>
                  <a:gd name="T38" fmla="*/ 0 w 87"/>
                  <a:gd name="T39" fmla="*/ 41 h 83"/>
                  <a:gd name="T40" fmla="*/ 44 w 87"/>
                  <a:gd name="T41" fmla="*/ 83 h 83"/>
                  <a:gd name="T42" fmla="*/ 87 w 87"/>
                  <a:gd name="T43" fmla="*/ 41 h 83"/>
                  <a:gd name="T44" fmla="*/ 74 w 87"/>
                  <a:gd name="T45" fmla="*/ 41 h 83"/>
                  <a:gd name="T46" fmla="*/ 44 w 87"/>
                  <a:gd name="T47" fmla="*/ 73 h 83"/>
                  <a:gd name="T48" fmla="*/ 44 w 87"/>
                  <a:gd name="T49" fmla="*/ 73 h 83"/>
                  <a:gd name="T50" fmla="*/ 13 w 87"/>
                  <a:gd name="T51" fmla="*/ 41 h 83"/>
                  <a:gd name="T52" fmla="*/ 44 w 87"/>
                  <a:gd name="T53" fmla="*/ 9 h 83"/>
                  <a:gd name="T54" fmla="*/ 74 w 87"/>
                  <a:gd name="T55" fmla="*/ 4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7" h="83">
                    <a:moveTo>
                      <a:pt x="36" y="37"/>
                    </a:moveTo>
                    <a:cubicBezTo>
                      <a:pt x="36" y="26"/>
                      <a:pt x="36" y="26"/>
                      <a:pt x="36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7" y="26"/>
                      <a:pt x="52" y="27"/>
                      <a:pt x="52" y="31"/>
                    </a:cubicBezTo>
                    <a:cubicBezTo>
                      <a:pt x="52" y="36"/>
                      <a:pt x="50" y="37"/>
                      <a:pt x="45" y="37"/>
                    </a:cubicBezTo>
                    <a:cubicBezTo>
                      <a:pt x="36" y="37"/>
                      <a:pt x="36" y="37"/>
                      <a:pt x="36" y="37"/>
                    </a:cubicBezTo>
                    <a:moveTo>
                      <a:pt x="36" y="45"/>
                    </a:moveTo>
                    <a:cubicBezTo>
                      <a:pt x="41" y="45"/>
                      <a:pt x="41" y="45"/>
                      <a:pt x="41" y="45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63" y="63"/>
                      <a:pt x="63" y="63"/>
                      <a:pt x="63" y="63"/>
                    </a:cubicBezTo>
                    <a:cubicBezTo>
                      <a:pt x="52" y="44"/>
                      <a:pt x="52" y="44"/>
                      <a:pt x="52" y="44"/>
                    </a:cubicBezTo>
                    <a:cubicBezTo>
                      <a:pt x="58" y="43"/>
                      <a:pt x="63" y="41"/>
                      <a:pt x="63" y="32"/>
                    </a:cubicBezTo>
                    <a:cubicBezTo>
                      <a:pt x="63" y="22"/>
                      <a:pt x="56" y="19"/>
                      <a:pt x="44" y="19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45"/>
                      <a:pt x="36" y="45"/>
                      <a:pt x="36" y="45"/>
                    </a:cubicBezTo>
                    <a:moveTo>
                      <a:pt x="87" y="41"/>
                    </a:moveTo>
                    <a:cubicBezTo>
                      <a:pt x="87" y="15"/>
                      <a:pt x="66" y="0"/>
                      <a:pt x="44" y="0"/>
                    </a:cubicBezTo>
                    <a:cubicBezTo>
                      <a:pt x="21" y="0"/>
                      <a:pt x="0" y="15"/>
                      <a:pt x="0" y="41"/>
                    </a:cubicBezTo>
                    <a:cubicBezTo>
                      <a:pt x="0" y="67"/>
                      <a:pt x="21" y="83"/>
                      <a:pt x="44" y="83"/>
                    </a:cubicBezTo>
                    <a:cubicBezTo>
                      <a:pt x="66" y="83"/>
                      <a:pt x="87" y="67"/>
                      <a:pt x="87" y="41"/>
                    </a:cubicBezTo>
                    <a:moveTo>
                      <a:pt x="74" y="41"/>
                    </a:moveTo>
                    <a:cubicBezTo>
                      <a:pt x="74" y="60"/>
                      <a:pt x="60" y="73"/>
                      <a:pt x="44" y="73"/>
                    </a:cubicBezTo>
                    <a:cubicBezTo>
                      <a:pt x="44" y="73"/>
                      <a:pt x="44" y="73"/>
                      <a:pt x="44" y="73"/>
                    </a:cubicBezTo>
                    <a:cubicBezTo>
                      <a:pt x="26" y="73"/>
                      <a:pt x="13" y="60"/>
                      <a:pt x="13" y="41"/>
                    </a:cubicBezTo>
                    <a:cubicBezTo>
                      <a:pt x="13" y="22"/>
                      <a:pt x="26" y="9"/>
                      <a:pt x="44" y="9"/>
                    </a:cubicBezTo>
                    <a:cubicBezTo>
                      <a:pt x="60" y="9"/>
                      <a:pt x="74" y="22"/>
                      <a:pt x="74" y="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en-US" dirty="0"/>
              </a:p>
            </p:txBody>
          </p:sp>
          <p:sp>
            <p:nvSpPr>
              <p:cNvPr id="21" name="Freeform 9"/>
              <p:cNvSpPr>
                <a:spLocks noEditPoints="1"/>
              </p:cNvSpPr>
              <p:nvPr/>
            </p:nvSpPr>
            <p:spPr bwMode="auto">
              <a:xfrm>
                <a:off x="1110267" y="845739"/>
                <a:ext cx="1170245" cy="219533"/>
              </a:xfrm>
              <a:custGeom>
                <a:avLst/>
                <a:gdLst>
                  <a:gd name="T0" fmla="*/ 1048 w 2520"/>
                  <a:gd name="T1" fmla="*/ 0 h 472"/>
                  <a:gd name="T2" fmla="*/ 1048 w 2520"/>
                  <a:gd name="T3" fmla="*/ 472 h 472"/>
                  <a:gd name="T4" fmla="*/ 1181 w 2520"/>
                  <a:gd name="T5" fmla="*/ 472 h 472"/>
                  <a:gd name="T6" fmla="*/ 1181 w 2520"/>
                  <a:gd name="T7" fmla="*/ 0 h 472"/>
                  <a:gd name="T8" fmla="*/ 1048 w 2520"/>
                  <a:gd name="T9" fmla="*/ 0 h 472"/>
                  <a:gd name="T10" fmla="*/ 0 w 2520"/>
                  <a:gd name="T11" fmla="*/ 0 h 472"/>
                  <a:gd name="T12" fmla="*/ 0 w 2520"/>
                  <a:gd name="T13" fmla="*/ 472 h 472"/>
                  <a:gd name="T14" fmla="*/ 134 w 2520"/>
                  <a:gd name="T15" fmla="*/ 472 h 472"/>
                  <a:gd name="T16" fmla="*/ 134 w 2520"/>
                  <a:gd name="T17" fmla="*/ 105 h 472"/>
                  <a:gd name="T18" fmla="*/ 239 w 2520"/>
                  <a:gd name="T19" fmla="*/ 106 h 472"/>
                  <a:gd name="T20" fmla="*/ 314 w 2520"/>
                  <a:gd name="T21" fmla="*/ 132 h 472"/>
                  <a:gd name="T22" fmla="*/ 344 w 2520"/>
                  <a:gd name="T23" fmla="*/ 257 h 472"/>
                  <a:gd name="T24" fmla="*/ 344 w 2520"/>
                  <a:gd name="T25" fmla="*/ 472 h 472"/>
                  <a:gd name="T26" fmla="*/ 474 w 2520"/>
                  <a:gd name="T27" fmla="*/ 472 h 472"/>
                  <a:gd name="T28" fmla="*/ 474 w 2520"/>
                  <a:gd name="T29" fmla="*/ 211 h 472"/>
                  <a:gd name="T30" fmla="*/ 239 w 2520"/>
                  <a:gd name="T31" fmla="*/ 0 h 472"/>
                  <a:gd name="T32" fmla="*/ 0 w 2520"/>
                  <a:gd name="T33" fmla="*/ 0 h 472"/>
                  <a:gd name="T34" fmla="*/ 1262 w 2520"/>
                  <a:gd name="T35" fmla="*/ 0 h 472"/>
                  <a:gd name="T36" fmla="*/ 1262 w 2520"/>
                  <a:gd name="T37" fmla="*/ 472 h 472"/>
                  <a:gd name="T38" fmla="*/ 1479 w 2520"/>
                  <a:gd name="T39" fmla="*/ 472 h 472"/>
                  <a:gd name="T40" fmla="*/ 1672 w 2520"/>
                  <a:gd name="T41" fmla="*/ 410 h 472"/>
                  <a:gd name="T42" fmla="*/ 1719 w 2520"/>
                  <a:gd name="T43" fmla="*/ 242 h 472"/>
                  <a:gd name="T44" fmla="*/ 1676 w 2520"/>
                  <a:gd name="T45" fmla="*/ 79 h 472"/>
                  <a:gd name="T46" fmla="*/ 1449 w 2520"/>
                  <a:gd name="T47" fmla="*/ 0 h 472"/>
                  <a:gd name="T48" fmla="*/ 1262 w 2520"/>
                  <a:gd name="T49" fmla="*/ 0 h 472"/>
                  <a:gd name="T50" fmla="*/ 1395 w 2520"/>
                  <a:gd name="T51" fmla="*/ 103 h 472"/>
                  <a:gd name="T52" fmla="*/ 1452 w 2520"/>
                  <a:gd name="T53" fmla="*/ 103 h 472"/>
                  <a:gd name="T54" fmla="*/ 1589 w 2520"/>
                  <a:gd name="T55" fmla="*/ 237 h 472"/>
                  <a:gd name="T56" fmla="*/ 1452 w 2520"/>
                  <a:gd name="T57" fmla="*/ 372 h 472"/>
                  <a:gd name="T58" fmla="*/ 1395 w 2520"/>
                  <a:gd name="T59" fmla="*/ 372 h 472"/>
                  <a:gd name="T60" fmla="*/ 1395 w 2520"/>
                  <a:gd name="T61" fmla="*/ 103 h 472"/>
                  <a:gd name="T62" fmla="*/ 856 w 2520"/>
                  <a:gd name="T63" fmla="*/ 0 h 472"/>
                  <a:gd name="T64" fmla="*/ 745 w 2520"/>
                  <a:gd name="T65" fmla="*/ 374 h 472"/>
                  <a:gd name="T66" fmla="*/ 638 w 2520"/>
                  <a:gd name="T67" fmla="*/ 0 h 472"/>
                  <a:gd name="T68" fmla="*/ 494 w 2520"/>
                  <a:gd name="T69" fmla="*/ 0 h 472"/>
                  <a:gd name="T70" fmla="*/ 646 w 2520"/>
                  <a:gd name="T71" fmla="*/ 472 h 472"/>
                  <a:gd name="T72" fmla="*/ 838 w 2520"/>
                  <a:gd name="T73" fmla="*/ 472 h 472"/>
                  <a:gd name="T74" fmla="*/ 992 w 2520"/>
                  <a:gd name="T75" fmla="*/ 0 h 472"/>
                  <a:gd name="T76" fmla="*/ 856 w 2520"/>
                  <a:gd name="T77" fmla="*/ 0 h 472"/>
                  <a:gd name="T78" fmla="*/ 1781 w 2520"/>
                  <a:gd name="T79" fmla="*/ 472 h 472"/>
                  <a:gd name="T80" fmla="*/ 1915 w 2520"/>
                  <a:gd name="T81" fmla="*/ 472 h 472"/>
                  <a:gd name="T82" fmla="*/ 1915 w 2520"/>
                  <a:gd name="T83" fmla="*/ 0 h 472"/>
                  <a:gd name="T84" fmla="*/ 1781 w 2520"/>
                  <a:gd name="T85" fmla="*/ 0 h 472"/>
                  <a:gd name="T86" fmla="*/ 1781 w 2520"/>
                  <a:gd name="T87" fmla="*/ 472 h 472"/>
                  <a:gd name="T88" fmla="*/ 2155 w 2520"/>
                  <a:gd name="T89" fmla="*/ 1 h 472"/>
                  <a:gd name="T90" fmla="*/ 1969 w 2520"/>
                  <a:gd name="T91" fmla="*/ 472 h 472"/>
                  <a:gd name="T92" fmla="*/ 2100 w 2520"/>
                  <a:gd name="T93" fmla="*/ 472 h 472"/>
                  <a:gd name="T94" fmla="*/ 2130 w 2520"/>
                  <a:gd name="T95" fmla="*/ 389 h 472"/>
                  <a:gd name="T96" fmla="*/ 2350 w 2520"/>
                  <a:gd name="T97" fmla="*/ 389 h 472"/>
                  <a:gd name="T98" fmla="*/ 2378 w 2520"/>
                  <a:gd name="T99" fmla="*/ 472 h 472"/>
                  <a:gd name="T100" fmla="*/ 2520 w 2520"/>
                  <a:gd name="T101" fmla="*/ 472 h 472"/>
                  <a:gd name="T102" fmla="*/ 2333 w 2520"/>
                  <a:gd name="T103" fmla="*/ 1 h 472"/>
                  <a:gd name="T104" fmla="*/ 2155 w 2520"/>
                  <a:gd name="T105" fmla="*/ 1 h 472"/>
                  <a:gd name="T106" fmla="*/ 2241 w 2520"/>
                  <a:gd name="T107" fmla="*/ 87 h 472"/>
                  <a:gd name="T108" fmla="*/ 2322 w 2520"/>
                  <a:gd name="T109" fmla="*/ 307 h 472"/>
                  <a:gd name="T110" fmla="*/ 2158 w 2520"/>
                  <a:gd name="T111" fmla="*/ 307 h 472"/>
                  <a:gd name="T112" fmla="*/ 2241 w 2520"/>
                  <a:gd name="T113" fmla="*/ 87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20" h="472">
                    <a:moveTo>
                      <a:pt x="1048" y="0"/>
                    </a:moveTo>
                    <a:cubicBezTo>
                      <a:pt x="1048" y="472"/>
                      <a:pt x="1048" y="472"/>
                      <a:pt x="1048" y="472"/>
                    </a:cubicBezTo>
                    <a:cubicBezTo>
                      <a:pt x="1181" y="472"/>
                      <a:pt x="1181" y="472"/>
                      <a:pt x="1181" y="472"/>
                    </a:cubicBezTo>
                    <a:cubicBezTo>
                      <a:pt x="1181" y="0"/>
                      <a:pt x="1181" y="0"/>
                      <a:pt x="1181" y="0"/>
                    </a:cubicBezTo>
                    <a:lnTo>
                      <a:pt x="1048" y="0"/>
                    </a:lnTo>
                    <a:close/>
                    <a:moveTo>
                      <a:pt x="0" y="0"/>
                    </a:moveTo>
                    <a:cubicBezTo>
                      <a:pt x="0" y="472"/>
                      <a:pt x="0" y="472"/>
                      <a:pt x="0" y="472"/>
                    </a:cubicBezTo>
                    <a:cubicBezTo>
                      <a:pt x="134" y="472"/>
                      <a:pt x="134" y="472"/>
                      <a:pt x="134" y="472"/>
                    </a:cubicBezTo>
                    <a:cubicBezTo>
                      <a:pt x="134" y="105"/>
                      <a:pt x="134" y="105"/>
                      <a:pt x="134" y="105"/>
                    </a:cubicBezTo>
                    <a:cubicBezTo>
                      <a:pt x="239" y="106"/>
                      <a:pt x="239" y="106"/>
                      <a:pt x="239" y="106"/>
                    </a:cubicBezTo>
                    <a:cubicBezTo>
                      <a:pt x="273" y="106"/>
                      <a:pt x="297" y="114"/>
                      <a:pt x="314" y="132"/>
                    </a:cubicBezTo>
                    <a:cubicBezTo>
                      <a:pt x="335" y="154"/>
                      <a:pt x="344" y="191"/>
                      <a:pt x="344" y="257"/>
                    </a:cubicBezTo>
                    <a:cubicBezTo>
                      <a:pt x="344" y="472"/>
                      <a:pt x="344" y="472"/>
                      <a:pt x="344" y="472"/>
                    </a:cubicBezTo>
                    <a:cubicBezTo>
                      <a:pt x="474" y="472"/>
                      <a:pt x="474" y="472"/>
                      <a:pt x="474" y="472"/>
                    </a:cubicBezTo>
                    <a:cubicBezTo>
                      <a:pt x="474" y="211"/>
                      <a:pt x="474" y="211"/>
                      <a:pt x="474" y="211"/>
                    </a:cubicBezTo>
                    <a:cubicBezTo>
                      <a:pt x="474" y="25"/>
                      <a:pt x="355" y="0"/>
                      <a:pt x="239" y="0"/>
                    </a:cubicBezTo>
                    <a:lnTo>
                      <a:pt x="0" y="0"/>
                    </a:lnTo>
                    <a:close/>
                    <a:moveTo>
                      <a:pt x="1262" y="0"/>
                    </a:moveTo>
                    <a:cubicBezTo>
                      <a:pt x="1262" y="472"/>
                      <a:pt x="1262" y="472"/>
                      <a:pt x="1262" y="472"/>
                    </a:cubicBezTo>
                    <a:cubicBezTo>
                      <a:pt x="1479" y="472"/>
                      <a:pt x="1479" y="472"/>
                      <a:pt x="1479" y="472"/>
                    </a:cubicBezTo>
                    <a:cubicBezTo>
                      <a:pt x="1594" y="472"/>
                      <a:pt x="1631" y="453"/>
                      <a:pt x="1672" y="410"/>
                    </a:cubicBezTo>
                    <a:cubicBezTo>
                      <a:pt x="1701" y="380"/>
                      <a:pt x="1719" y="314"/>
                      <a:pt x="1719" y="242"/>
                    </a:cubicBezTo>
                    <a:cubicBezTo>
                      <a:pt x="1719" y="175"/>
                      <a:pt x="1704" y="116"/>
                      <a:pt x="1676" y="79"/>
                    </a:cubicBezTo>
                    <a:cubicBezTo>
                      <a:pt x="1627" y="13"/>
                      <a:pt x="1556" y="0"/>
                      <a:pt x="1449" y="0"/>
                    </a:cubicBezTo>
                    <a:lnTo>
                      <a:pt x="1262" y="0"/>
                    </a:lnTo>
                    <a:close/>
                    <a:moveTo>
                      <a:pt x="1395" y="103"/>
                    </a:moveTo>
                    <a:cubicBezTo>
                      <a:pt x="1452" y="103"/>
                      <a:pt x="1452" y="103"/>
                      <a:pt x="1452" y="103"/>
                    </a:cubicBezTo>
                    <a:cubicBezTo>
                      <a:pt x="1535" y="103"/>
                      <a:pt x="1589" y="140"/>
                      <a:pt x="1589" y="237"/>
                    </a:cubicBezTo>
                    <a:cubicBezTo>
                      <a:pt x="1589" y="334"/>
                      <a:pt x="1535" y="372"/>
                      <a:pt x="1452" y="372"/>
                    </a:cubicBezTo>
                    <a:cubicBezTo>
                      <a:pt x="1395" y="372"/>
                      <a:pt x="1395" y="372"/>
                      <a:pt x="1395" y="372"/>
                    </a:cubicBezTo>
                    <a:lnTo>
                      <a:pt x="1395" y="103"/>
                    </a:lnTo>
                    <a:close/>
                    <a:moveTo>
                      <a:pt x="856" y="0"/>
                    </a:moveTo>
                    <a:cubicBezTo>
                      <a:pt x="745" y="374"/>
                      <a:pt x="745" y="374"/>
                      <a:pt x="745" y="374"/>
                    </a:cubicBezTo>
                    <a:cubicBezTo>
                      <a:pt x="638" y="0"/>
                      <a:pt x="638" y="0"/>
                      <a:pt x="638" y="0"/>
                    </a:cubicBezTo>
                    <a:cubicBezTo>
                      <a:pt x="494" y="0"/>
                      <a:pt x="494" y="0"/>
                      <a:pt x="494" y="0"/>
                    </a:cubicBezTo>
                    <a:cubicBezTo>
                      <a:pt x="646" y="472"/>
                      <a:pt x="646" y="472"/>
                      <a:pt x="646" y="472"/>
                    </a:cubicBezTo>
                    <a:cubicBezTo>
                      <a:pt x="838" y="472"/>
                      <a:pt x="838" y="472"/>
                      <a:pt x="838" y="472"/>
                    </a:cubicBezTo>
                    <a:cubicBezTo>
                      <a:pt x="992" y="0"/>
                      <a:pt x="992" y="0"/>
                      <a:pt x="992" y="0"/>
                    </a:cubicBezTo>
                    <a:lnTo>
                      <a:pt x="856" y="0"/>
                    </a:lnTo>
                    <a:close/>
                    <a:moveTo>
                      <a:pt x="1781" y="472"/>
                    </a:moveTo>
                    <a:cubicBezTo>
                      <a:pt x="1915" y="472"/>
                      <a:pt x="1915" y="472"/>
                      <a:pt x="1915" y="472"/>
                    </a:cubicBezTo>
                    <a:cubicBezTo>
                      <a:pt x="1915" y="0"/>
                      <a:pt x="1915" y="0"/>
                      <a:pt x="1915" y="0"/>
                    </a:cubicBezTo>
                    <a:cubicBezTo>
                      <a:pt x="1781" y="0"/>
                      <a:pt x="1781" y="0"/>
                      <a:pt x="1781" y="0"/>
                    </a:cubicBezTo>
                    <a:lnTo>
                      <a:pt x="1781" y="472"/>
                    </a:lnTo>
                    <a:close/>
                    <a:moveTo>
                      <a:pt x="2155" y="1"/>
                    </a:moveTo>
                    <a:cubicBezTo>
                      <a:pt x="1969" y="472"/>
                      <a:pt x="1969" y="472"/>
                      <a:pt x="1969" y="472"/>
                    </a:cubicBezTo>
                    <a:cubicBezTo>
                      <a:pt x="2100" y="472"/>
                      <a:pt x="2100" y="472"/>
                      <a:pt x="2100" y="472"/>
                    </a:cubicBezTo>
                    <a:cubicBezTo>
                      <a:pt x="2130" y="389"/>
                      <a:pt x="2130" y="389"/>
                      <a:pt x="2130" y="389"/>
                    </a:cubicBezTo>
                    <a:cubicBezTo>
                      <a:pt x="2350" y="389"/>
                      <a:pt x="2350" y="389"/>
                      <a:pt x="2350" y="389"/>
                    </a:cubicBezTo>
                    <a:cubicBezTo>
                      <a:pt x="2378" y="472"/>
                      <a:pt x="2378" y="472"/>
                      <a:pt x="2378" y="472"/>
                    </a:cubicBezTo>
                    <a:cubicBezTo>
                      <a:pt x="2520" y="472"/>
                      <a:pt x="2520" y="472"/>
                      <a:pt x="2520" y="472"/>
                    </a:cubicBezTo>
                    <a:cubicBezTo>
                      <a:pt x="2333" y="1"/>
                      <a:pt x="2333" y="1"/>
                      <a:pt x="2333" y="1"/>
                    </a:cubicBezTo>
                    <a:lnTo>
                      <a:pt x="2155" y="1"/>
                    </a:lnTo>
                    <a:close/>
                    <a:moveTo>
                      <a:pt x="2241" y="87"/>
                    </a:moveTo>
                    <a:cubicBezTo>
                      <a:pt x="2322" y="307"/>
                      <a:pt x="2322" y="307"/>
                      <a:pt x="2322" y="307"/>
                    </a:cubicBezTo>
                    <a:cubicBezTo>
                      <a:pt x="2158" y="307"/>
                      <a:pt x="2158" y="307"/>
                      <a:pt x="2158" y="307"/>
                    </a:cubicBezTo>
                    <a:lnTo>
                      <a:pt x="2241" y="8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en-US" dirty="0"/>
              </a:p>
            </p:txBody>
          </p:sp>
        </p:grp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522489" y="783184"/>
              <a:ext cx="504569" cy="333430"/>
            </a:xfrm>
            <a:custGeom>
              <a:avLst/>
              <a:gdLst>
                <a:gd name="T0" fmla="*/ 405 w 1086"/>
                <a:gd name="T1" fmla="*/ 214 h 718"/>
                <a:gd name="T2" fmla="*/ 405 w 1086"/>
                <a:gd name="T3" fmla="*/ 149 h 718"/>
                <a:gd name="T4" fmla="*/ 424 w 1086"/>
                <a:gd name="T5" fmla="*/ 148 h 718"/>
                <a:gd name="T6" fmla="*/ 719 w 1086"/>
                <a:gd name="T7" fmla="*/ 301 h 718"/>
                <a:gd name="T8" fmla="*/ 458 w 1086"/>
                <a:gd name="T9" fmla="*/ 476 h 718"/>
                <a:gd name="T10" fmla="*/ 405 w 1086"/>
                <a:gd name="T11" fmla="*/ 467 h 718"/>
                <a:gd name="T12" fmla="*/ 405 w 1086"/>
                <a:gd name="T13" fmla="*/ 270 h 718"/>
                <a:gd name="T14" fmla="*/ 530 w 1086"/>
                <a:gd name="T15" fmla="*/ 378 h 718"/>
                <a:gd name="T16" fmla="*/ 622 w 1086"/>
                <a:gd name="T17" fmla="*/ 300 h 718"/>
                <a:gd name="T18" fmla="*/ 441 w 1086"/>
                <a:gd name="T19" fmla="*/ 212 h 718"/>
                <a:gd name="T20" fmla="*/ 405 w 1086"/>
                <a:gd name="T21" fmla="*/ 214 h 718"/>
                <a:gd name="T22" fmla="*/ 405 w 1086"/>
                <a:gd name="T23" fmla="*/ 0 h 718"/>
                <a:gd name="T24" fmla="*/ 405 w 1086"/>
                <a:gd name="T25" fmla="*/ 97 h 718"/>
                <a:gd name="T26" fmla="*/ 424 w 1086"/>
                <a:gd name="T27" fmla="*/ 95 h 718"/>
                <a:gd name="T28" fmla="*/ 832 w 1086"/>
                <a:gd name="T29" fmla="*/ 298 h 718"/>
                <a:gd name="T30" fmla="*/ 455 w 1086"/>
                <a:gd name="T31" fmla="*/ 523 h 718"/>
                <a:gd name="T32" fmla="*/ 405 w 1086"/>
                <a:gd name="T33" fmla="*/ 518 h 718"/>
                <a:gd name="T34" fmla="*/ 405 w 1086"/>
                <a:gd name="T35" fmla="*/ 578 h 718"/>
                <a:gd name="T36" fmla="*/ 447 w 1086"/>
                <a:gd name="T37" fmla="*/ 581 h 718"/>
                <a:gd name="T38" fmla="*/ 881 w 1086"/>
                <a:gd name="T39" fmla="*/ 381 h 718"/>
                <a:gd name="T40" fmla="*/ 1004 w 1086"/>
                <a:gd name="T41" fmla="*/ 456 h 718"/>
                <a:gd name="T42" fmla="*/ 449 w 1086"/>
                <a:gd name="T43" fmla="*/ 636 h 718"/>
                <a:gd name="T44" fmla="*/ 405 w 1086"/>
                <a:gd name="T45" fmla="*/ 634 h 718"/>
                <a:gd name="T46" fmla="*/ 405 w 1086"/>
                <a:gd name="T47" fmla="*/ 718 h 718"/>
                <a:gd name="T48" fmla="*/ 1086 w 1086"/>
                <a:gd name="T49" fmla="*/ 718 h 718"/>
                <a:gd name="T50" fmla="*/ 1086 w 1086"/>
                <a:gd name="T51" fmla="*/ 0 h 718"/>
                <a:gd name="T52" fmla="*/ 405 w 1086"/>
                <a:gd name="T53" fmla="*/ 0 h 718"/>
                <a:gd name="T54" fmla="*/ 405 w 1086"/>
                <a:gd name="T55" fmla="*/ 467 h 718"/>
                <a:gd name="T56" fmla="*/ 405 w 1086"/>
                <a:gd name="T57" fmla="*/ 518 h 718"/>
                <a:gd name="T58" fmla="*/ 194 w 1086"/>
                <a:gd name="T59" fmla="*/ 317 h 718"/>
                <a:gd name="T60" fmla="*/ 405 w 1086"/>
                <a:gd name="T61" fmla="*/ 214 h 718"/>
                <a:gd name="T62" fmla="*/ 405 w 1086"/>
                <a:gd name="T63" fmla="*/ 270 h 718"/>
                <a:gd name="T64" fmla="*/ 405 w 1086"/>
                <a:gd name="T65" fmla="*/ 270 h 718"/>
                <a:gd name="T66" fmla="*/ 281 w 1086"/>
                <a:gd name="T67" fmla="*/ 327 h 718"/>
                <a:gd name="T68" fmla="*/ 405 w 1086"/>
                <a:gd name="T69" fmla="*/ 467 h 718"/>
                <a:gd name="T70" fmla="*/ 111 w 1086"/>
                <a:gd name="T71" fmla="*/ 309 h 718"/>
                <a:gd name="T72" fmla="*/ 405 w 1086"/>
                <a:gd name="T73" fmla="*/ 149 h 718"/>
                <a:gd name="T74" fmla="*/ 405 w 1086"/>
                <a:gd name="T75" fmla="*/ 97 h 718"/>
                <a:gd name="T76" fmla="*/ 0 w 1086"/>
                <a:gd name="T77" fmla="*/ 298 h 718"/>
                <a:gd name="T78" fmla="*/ 405 w 1086"/>
                <a:gd name="T79" fmla="*/ 634 h 718"/>
                <a:gd name="T80" fmla="*/ 405 w 1086"/>
                <a:gd name="T81" fmla="*/ 578 h 718"/>
                <a:gd name="T82" fmla="*/ 111 w 1086"/>
                <a:gd name="T83" fmla="*/ 309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86" h="718">
                  <a:moveTo>
                    <a:pt x="405" y="214"/>
                  </a:moveTo>
                  <a:cubicBezTo>
                    <a:pt x="405" y="149"/>
                    <a:pt x="405" y="149"/>
                    <a:pt x="405" y="149"/>
                  </a:cubicBezTo>
                  <a:cubicBezTo>
                    <a:pt x="412" y="149"/>
                    <a:pt x="418" y="148"/>
                    <a:pt x="424" y="148"/>
                  </a:cubicBezTo>
                  <a:cubicBezTo>
                    <a:pt x="602" y="143"/>
                    <a:pt x="719" y="301"/>
                    <a:pt x="719" y="301"/>
                  </a:cubicBezTo>
                  <a:cubicBezTo>
                    <a:pt x="719" y="301"/>
                    <a:pt x="593" y="476"/>
                    <a:pt x="458" y="476"/>
                  </a:cubicBezTo>
                  <a:cubicBezTo>
                    <a:pt x="438" y="476"/>
                    <a:pt x="421" y="472"/>
                    <a:pt x="405" y="467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74" y="279"/>
                    <a:pt x="488" y="309"/>
                    <a:pt x="530" y="378"/>
                  </a:cubicBezTo>
                  <a:cubicBezTo>
                    <a:pt x="622" y="300"/>
                    <a:pt x="622" y="300"/>
                    <a:pt x="622" y="300"/>
                  </a:cubicBezTo>
                  <a:cubicBezTo>
                    <a:pt x="622" y="300"/>
                    <a:pt x="555" y="212"/>
                    <a:pt x="441" y="212"/>
                  </a:cubicBezTo>
                  <a:cubicBezTo>
                    <a:pt x="429" y="212"/>
                    <a:pt x="417" y="213"/>
                    <a:pt x="405" y="214"/>
                  </a:cubicBezTo>
                  <a:moveTo>
                    <a:pt x="405" y="0"/>
                  </a:moveTo>
                  <a:cubicBezTo>
                    <a:pt x="405" y="97"/>
                    <a:pt x="405" y="97"/>
                    <a:pt x="405" y="97"/>
                  </a:cubicBezTo>
                  <a:cubicBezTo>
                    <a:pt x="412" y="96"/>
                    <a:pt x="418" y="96"/>
                    <a:pt x="424" y="95"/>
                  </a:cubicBezTo>
                  <a:cubicBezTo>
                    <a:pt x="671" y="87"/>
                    <a:pt x="832" y="298"/>
                    <a:pt x="832" y="298"/>
                  </a:cubicBezTo>
                  <a:cubicBezTo>
                    <a:pt x="832" y="298"/>
                    <a:pt x="647" y="523"/>
                    <a:pt x="455" y="523"/>
                  </a:cubicBezTo>
                  <a:cubicBezTo>
                    <a:pt x="437" y="523"/>
                    <a:pt x="421" y="521"/>
                    <a:pt x="405" y="518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419" y="580"/>
                    <a:pt x="432" y="581"/>
                    <a:pt x="447" y="581"/>
                  </a:cubicBezTo>
                  <a:cubicBezTo>
                    <a:pt x="626" y="581"/>
                    <a:pt x="755" y="489"/>
                    <a:pt x="881" y="381"/>
                  </a:cubicBezTo>
                  <a:cubicBezTo>
                    <a:pt x="902" y="398"/>
                    <a:pt x="987" y="438"/>
                    <a:pt x="1004" y="456"/>
                  </a:cubicBezTo>
                  <a:cubicBezTo>
                    <a:pt x="885" y="556"/>
                    <a:pt x="607" y="636"/>
                    <a:pt x="449" y="636"/>
                  </a:cubicBezTo>
                  <a:cubicBezTo>
                    <a:pt x="434" y="636"/>
                    <a:pt x="420" y="636"/>
                    <a:pt x="405" y="634"/>
                  </a:cubicBezTo>
                  <a:cubicBezTo>
                    <a:pt x="405" y="718"/>
                    <a:pt x="405" y="718"/>
                    <a:pt x="405" y="718"/>
                  </a:cubicBezTo>
                  <a:cubicBezTo>
                    <a:pt x="1086" y="718"/>
                    <a:pt x="1086" y="718"/>
                    <a:pt x="1086" y="718"/>
                  </a:cubicBezTo>
                  <a:cubicBezTo>
                    <a:pt x="1086" y="0"/>
                    <a:pt x="1086" y="0"/>
                    <a:pt x="1086" y="0"/>
                  </a:cubicBezTo>
                  <a:lnTo>
                    <a:pt x="405" y="0"/>
                  </a:lnTo>
                  <a:close/>
                  <a:moveTo>
                    <a:pt x="405" y="467"/>
                  </a:moveTo>
                  <a:cubicBezTo>
                    <a:pt x="405" y="518"/>
                    <a:pt x="405" y="518"/>
                    <a:pt x="405" y="518"/>
                  </a:cubicBezTo>
                  <a:cubicBezTo>
                    <a:pt x="240" y="489"/>
                    <a:pt x="194" y="317"/>
                    <a:pt x="194" y="317"/>
                  </a:cubicBezTo>
                  <a:cubicBezTo>
                    <a:pt x="194" y="317"/>
                    <a:pt x="273" y="228"/>
                    <a:pt x="405" y="214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405" y="270"/>
                    <a:pt x="405" y="270"/>
                    <a:pt x="405" y="270"/>
                  </a:cubicBezTo>
                  <a:cubicBezTo>
                    <a:pt x="336" y="262"/>
                    <a:pt x="281" y="327"/>
                    <a:pt x="281" y="327"/>
                  </a:cubicBezTo>
                  <a:cubicBezTo>
                    <a:pt x="281" y="327"/>
                    <a:pt x="312" y="436"/>
                    <a:pt x="405" y="467"/>
                  </a:cubicBezTo>
                  <a:moveTo>
                    <a:pt x="111" y="309"/>
                  </a:moveTo>
                  <a:cubicBezTo>
                    <a:pt x="111" y="309"/>
                    <a:pt x="209" y="164"/>
                    <a:pt x="405" y="149"/>
                  </a:cubicBezTo>
                  <a:cubicBezTo>
                    <a:pt x="405" y="97"/>
                    <a:pt x="405" y="97"/>
                    <a:pt x="405" y="97"/>
                  </a:cubicBezTo>
                  <a:cubicBezTo>
                    <a:pt x="188" y="114"/>
                    <a:pt x="0" y="298"/>
                    <a:pt x="0" y="298"/>
                  </a:cubicBezTo>
                  <a:cubicBezTo>
                    <a:pt x="0" y="298"/>
                    <a:pt x="106" y="606"/>
                    <a:pt x="405" y="634"/>
                  </a:cubicBezTo>
                  <a:cubicBezTo>
                    <a:pt x="405" y="578"/>
                    <a:pt x="405" y="578"/>
                    <a:pt x="405" y="578"/>
                  </a:cubicBezTo>
                  <a:cubicBezTo>
                    <a:pt x="186" y="551"/>
                    <a:pt x="111" y="309"/>
                    <a:pt x="111" y="3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en-US" dirty="0"/>
            </a:p>
          </p:txBody>
        </p:sp>
      </p:grpSp>
      <p:sp>
        <p:nvSpPr>
          <p:cNvPr id="9" name="Rectangle 8"/>
          <p:cNvSpPr/>
          <p:nvPr/>
        </p:nvSpPr>
        <p:spPr>
          <a:xfrm>
            <a:off x="321557" y="4856779"/>
            <a:ext cx="746957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76B900"/>
                </a:solidFill>
                <a:latin typeface="Trebuchet MS" pitchFamily="34" charset="0"/>
                <a:ea typeface="+mj-ea"/>
                <a:cs typeface="+mj-cs"/>
              </a:rPr>
              <a:t>JETSON </a:t>
            </a:r>
            <a:r>
              <a:rPr lang="en-US" sz="3600" b="1" dirty="0" smtClean="0">
                <a:solidFill>
                  <a:srgbClr val="76B900"/>
                </a:solidFill>
                <a:latin typeface="Trebuchet MS" pitchFamily="34" charset="0"/>
                <a:ea typeface="+mj-ea"/>
                <a:cs typeface="+mj-cs"/>
              </a:rPr>
              <a:t>TK1</a:t>
            </a:r>
          </a:p>
          <a:p>
            <a:r>
              <a:rPr lang="en-US" sz="2000" b="1" dirty="0" smtClean="0">
                <a:latin typeface="Trebuchet MS" pitchFamily="34" charset="0"/>
                <a:ea typeface="+mj-ea"/>
                <a:cs typeface="+mj-cs"/>
              </a:rPr>
              <a:t>3/25/2014</a:t>
            </a:r>
            <a:endParaRPr lang="en-US" sz="2000" b="1" dirty="0">
              <a:latin typeface="Trebuchet MS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0317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983193" y="1185560"/>
            <a:ext cx="8239496" cy="17071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2400" dirty="0"/>
              <a:t>“</a:t>
            </a:r>
            <a:r>
              <a:rPr lang="en-US" sz="2400" dirty="0" err="1"/>
              <a:t>Tegra</a:t>
            </a:r>
            <a:r>
              <a:rPr lang="en-US" sz="2400" dirty="0"/>
              <a:t> K1 can change what’s possible in the rugged and industrial embedded </a:t>
            </a:r>
            <a:r>
              <a:rPr lang="en-US" sz="2400" dirty="0" smtClean="0"/>
              <a:t>market. We </a:t>
            </a:r>
            <a:r>
              <a:rPr lang="en-US" sz="2400" dirty="0"/>
              <a:t>expect to be able to offer solutions in the sub-10 watt space that previously consumed 100 watts or more</a:t>
            </a:r>
            <a:r>
              <a:rPr lang="en-US" sz="2400" dirty="0" smtClean="0"/>
              <a:t>.”</a:t>
            </a:r>
          </a:p>
          <a:p>
            <a:pPr algn="r"/>
            <a:r>
              <a:rPr lang="en-US" sz="2400" dirty="0" smtClean="0">
                <a:solidFill>
                  <a:srgbClr val="76B900"/>
                </a:solidFill>
              </a:rPr>
              <a:t>Simon Collins, Product Manager</a:t>
            </a:r>
          </a:p>
          <a:p>
            <a:pPr algn="r"/>
            <a:r>
              <a:rPr lang="en-US" sz="2400" dirty="0" smtClean="0">
                <a:solidFill>
                  <a:srgbClr val="76B900"/>
                </a:solidFill>
              </a:rPr>
              <a:t>GE Intelligent Platforms</a:t>
            </a:r>
            <a:endParaRPr lang="en-US" sz="2400" dirty="0">
              <a:solidFill>
                <a:srgbClr val="76B900"/>
              </a:solidFill>
            </a:endParaRPr>
          </a:p>
          <a:p>
            <a:pPr algn="r">
              <a:lnSpc>
                <a:spcPct val="80000"/>
              </a:lnSpc>
            </a:pPr>
            <a:endParaRPr lang="en-US" sz="3600" b="1" dirty="0">
              <a:solidFill>
                <a:schemeClr val="tx1"/>
              </a:solidFill>
              <a:ea typeface="MS PGothic" pitchFamily="34" charset="-128"/>
            </a:endParaRPr>
          </a:p>
          <a:p>
            <a:pPr algn="r">
              <a:lnSpc>
                <a:spcPct val="80000"/>
              </a:lnSpc>
            </a:pPr>
            <a:endParaRPr lang="en-US" sz="2800" b="1" dirty="0">
              <a:solidFill>
                <a:schemeClr val="tx1"/>
              </a:solidFill>
              <a:ea typeface="MS PGothic" pitchFamily="34" charset="-128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934" y="3451761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02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633" y="0"/>
            <a:ext cx="10962167" cy="17071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sz="2800" b="1" dirty="0">
              <a:solidFill>
                <a:schemeClr val="tx1"/>
              </a:solidFill>
              <a:ea typeface="MS PGothic" pitchFamily="34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8140" y="1187506"/>
            <a:ext cx="8239496" cy="26314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/>
              <a:t>“</a:t>
            </a:r>
            <a:r>
              <a:rPr lang="en-US" sz="2400" dirty="0"/>
              <a:t>Having the level of performance and energy efficiency </a:t>
            </a:r>
            <a:r>
              <a:rPr lang="en-US" sz="2400" dirty="0" err="1"/>
              <a:t>Jetson</a:t>
            </a:r>
            <a:r>
              <a:rPr lang="en-US" sz="2400" dirty="0"/>
              <a:t> TK1 offers can potentially support the development of robots with real-time object recognition and compelling autonomous navigation capabilities</a:t>
            </a:r>
            <a:r>
              <a:rPr lang="en-US" sz="2400" dirty="0" smtClean="0"/>
              <a:t>”</a:t>
            </a:r>
          </a:p>
          <a:p>
            <a:r>
              <a:rPr lang="en-US" sz="2400" dirty="0" smtClean="0">
                <a:solidFill>
                  <a:srgbClr val="76B900"/>
                </a:solidFill>
              </a:rPr>
              <a:t>Chris Jones, Director of Strategic Technology Development</a:t>
            </a:r>
          </a:p>
          <a:p>
            <a:r>
              <a:rPr lang="en-US" sz="2400" dirty="0" smtClean="0">
                <a:solidFill>
                  <a:srgbClr val="76B900"/>
                </a:solidFill>
              </a:rPr>
              <a:t>iRobot Corporation</a:t>
            </a:r>
          </a:p>
          <a:p>
            <a:endParaRPr lang="en-US" sz="2400" dirty="0"/>
          </a:p>
          <a:p>
            <a:pPr algn="r"/>
            <a:endParaRPr lang="en-US" sz="3600" b="1" dirty="0">
              <a:solidFill>
                <a:schemeClr val="tx1"/>
              </a:solidFill>
              <a:ea typeface="MS PGothic" pitchFamily="34" charset="-128"/>
            </a:endParaRPr>
          </a:p>
          <a:p>
            <a:pPr algn="ctr">
              <a:lnSpc>
                <a:spcPct val="80000"/>
              </a:lnSpc>
            </a:pPr>
            <a:endParaRPr lang="en-US" sz="2800" b="1" dirty="0">
              <a:solidFill>
                <a:schemeClr val="tx1"/>
              </a:solidFill>
              <a:ea typeface="MS PGothic" pitchFamily="34" charset="-128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435"/>
          <a:stretch/>
        </p:blipFill>
        <p:spPr>
          <a:xfrm>
            <a:off x="7353291" y="4506217"/>
            <a:ext cx="2710735" cy="65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93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91" b="35872"/>
          <a:stretch/>
        </p:blipFill>
        <p:spPr>
          <a:xfrm>
            <a:off x="7597617" y="2772687"/>
            <a:ext cx="2769542" cy="76263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633" y="0"/>
            <a:ext cx="10962167" cy="17071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sz="3600" b="1" dirty="0">
              <a:solidFill>
                <a:schemeClr val="tx1"/>
              </a:solidFill>
              <a:ea typeface="MS PGothic" pitchFamily="34" charset="-128"/>
            </a:endParaRPr>
          </a:p>
          <a:p>
            <a:pPr algn="ctr">
              <a:lnSpc>
                <a:spcPct val="80000"/>
              </a:lnSpc>
            </a:pPr>
            <a:endParaRPr lang="en-US" sz="2800" b="1" dirty="0">
              <a:solidFill>
                <a:schemeClr val="tx1"/>
              </a:solidFill>
              <a:ea typeface="MS PGothic" pitchFamily="34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27142" y="2439938"/>
            <a:ext cx="3317969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b="1" dirty="0" smtClean="0">
                <a:latin typeface="+mn-lt"/>
              </a:rPr>
              <a:t>JETSON TK1</a:t>
            </a:r>
            <a:endParaRPr lang="en-US" sz="2800" b="1" dirty="0">
              <a:latin typeface="+mn-lt"/>
            </a:endParaRPr>
          </a:p>
          <a:p>
            <a:pPr algn="r"/>
            <a:r>
              <a:rPr lang="en-US" sz="2400" b="1" dirty="0" smtClean="0">
                <a:solidFill>
                  <a:srgbClr val="99CC00"/>
                </a:solidFill>
                <a:latin typeface="+mn-lt"/>
              </a:rPr>
              <a:t>$192</a:t>
            </a:r>
          </a:p>
          <a:p>
            <a:pPr algn="r"/>
            <a:r>
              <a:rPr lang="en-US" sz="2400" b="1" dirty="0" smtClean="0">
                <a:solidFill>
                  <a:srgbClr val="99CC00"/>
                </a:solidFill>
                <a:latin typeface="+mn-lt"/>
              </a:rPr>
              <a:t>PRE-ORDER NOW</a:t>
            </a:r>
            <a:endParaRPr lang="en-US" sz="2400" b="1" dirty="0">
              <a:solidFill>
                <a:srgbClr val="99CC00"/>
              </a:solidFill>
              <a:latin typeface="+mn-l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386" y="1363850"/>
            <a:ext cx="1713418" cy="6865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305" y="4023467"/>
            <a:ext cx="1450149" cy="87509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377" y="2692232"/>
            <a:ext cx="1792228" cy="92354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242" y="4095251"/>
            <a:ext cx="2103124" cy="73152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205" y="1516631"/>
            <a:ext cx="1676400" cy="381000"/>
          </a:xfrm>
          <a:prstGeom prst="rect">
            <a:avLst/>
          </a:prstGeom>
        </p:spPr>
      </p:pic>
      <p:cxnSp>
        <p:nvCxnSpPr>
          <p:cNvPr id="21" name="Straight Connector 20"/>
          <p:cNvCxnSpPr/>
          <p:nvPr/>
        </p:nvCxnSpPr>
        <p:spPr>
          <a:xfrm>
            <a:off x="7550117" y="1175657"/>
            <a:ext cx="35625" cy="3823855"/>
          </a:xfrm>
          <a:prstGeom prst="line">
            <a:avLst/>
          </a:prstGeom>
          <a:ln>
            <a:gradFill>
              <a:gsLst>
                <a:gs pos="0">
                  <a:schemeClr val="accent1">
                    <a:tint val="66000"/>
                    <a:satMod val="160000"/>
                    <a:alpha val="0"/>
                  </a:schemeClr>
                </a:gs>
                <a:gs pos="89000">
                  <a:srgbClr val="D2DCD6"/>
                </a:gs>
                <a:gs pos="12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45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73312" y="557912"/>
            <a:ext cx="62016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latin typeface="Trebuchet MS" pitchFamily="34" charset="0"/>
                <a:ea typeface="+mj-ea"/>
                <a:cs typeface="+mj-cs"/>
              </a:rPr>
              <a:t>JETSON TK1 </a:t>
            </a:r>
          </a:p>
          <a:p>
            <a:r>
              <a:rPr lang="en-US" sz="2000" b="1" dirty="0">
                <a:solidFill>
                  <a:srgbClr val="99CC00"/>
                </a:solidFill>
                <a:latin typeface="Trebuchet MS" pitchFamily="34" charset="0"/>
                <a:ea typeface="+mj-ea"/>
                <a:cs typeface="+mj-cs"/>
              </a:rPr>
              <a:t>THE WORLD’S 1st EMBEDDED SUPERCOMPUTER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43" y="1785133"/>
            <a:ext cx="5431205" cy="32247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40561" y="2023357"/>
            <a:ext cx="353441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 err="1">
                <a:latin typeface="Trebuchet MS"/>
                <a:cs typeface="Trebuchet MS"/>
              </a:rPr>
              <a:t>Tegra</a:t>
            </a:r>
            <a:r>
              <a:rPr lang="en-US" sz="1600" b="1" dirty="0">
                <a:latin typeface="Trebuchet MS"/>
                <a:cs typeface="Trebuchet MS"/>
              </a:rPr>
              <a:t> K1 Development Kit</a:t>
            </a:r>
          </a:p>
          <a:p>
            <a:pPr>
              <a:spcAft>
                <a:spcPts val="600"/>
              </a:spcAft>
            </a:pPr>
            <a:endParaRPr lang="en-US" sz="1600" b="1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r>
              <a:rPr lang="en-US" sz="1600" b="1" dirty="0">
                <a:latin typeface="Trebuchet MS"/>
                <a:cs typeface="Trebuchet MS"/>
              </a:rPr>
              <a:t>CUDA</a:t>
            </a:r>
          </a:p>
          <a:p>
            <a:pPr>
              <a:spcAft>
                <a:spcPts val="600"/>
              </a:spcAft>
            </a:pPr>
            <a:endParaRPr lang="en-US" sz="1600" b="1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r>
              <a:rPr lang="en-US" sz="1600" b="1" dirty="0" err="1">
                <a:latin typeface="Trebuchet MS"/>
                <a:cs typeface="Trebuchet MS"/>
              </a:rPr>
              <a:t>VisionWorks</a:t>
            </a:r>
            <a:endParaRPr lang="en-US" sz="1600" b="1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endParaRPr lang="en-US" b="1" kern="0" dirty="0"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1600" b="1" dirty="0" smtClean="0">
                <a:latin typeface="Trebuchet MS"/>
                <a:cs typeface="Trebuchet MS"/>
              </a:rPr>
              <a:t>Complete development tool suite</a:t>
            </a:r>
          </a:p>
          <a:p>
            <a:pPr>
              <a:spcAft>
                <a:spcPts val="600"/>
              </a:spcAft>
            </a:pPr>
            <a:endParaRPr lang="en-US" sz="1600" b="1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r>
              <a:rPr lang="en-US" sz="1600" b="1" dirty="0" smtClean="0">
                <a:latin typeface="Trebuchet MS"/>
                <a:cs typeface="Trebuchet MS"/>
              </a:rPr>
              <a:t>Available now</a:t>
            </a:r>
          </a:p>
        </p:txBody>
      </p:sp>
    </p:spTree>
    <p:extLst>
      <p:ext uri="{BB962C8B-B14F-4D97-AF65-F5344CB8AC3E}">
        <p14:creationId xmlns:p14="http://schemas.microsoft.com/office/powerpoint/2010/main" val="246247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LBailey\Desktop\CES_2014\Assets\TK1_Die_Two_Core\k1_Right_Die_32_A_00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6696" t="23726" r="16378" b="7484"/>
          <a:stretch/>
        </p:blipFill>
        <p:spPr bwMode="auto">
          <a:xfrm>
            <a:off x="1" y="10886"/>
            <a:ext cx="7481350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7616730" y="229285"/>
            <a:ext cx="33179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n-lt"/>
              </a:rPr>
              <a:t>TEGRA K1</a:t>
            </a:r>
            <a:endParaRPr lang="en-US" sz="2800" b="1" dirty="0">
              <a:latin typeface="+mn-lt"/>
            </a:endParaRPr>
          </a:p>
          <a:p>
            <a:r>
              <a:rPr lang="en-US" sz="2000" b="1" dirty="0" smtClean="0">
                <a:solidFill>
                  <a:srgbClr val="99CC00"/>
                </a:solidFill>
                <a:latin typeface="+mn-lt"/>
              </a:rPr>
              <a:t>IMPOSSIBLY ADVANCED</a:t>
            </a:r>
            <a:endParaRPr lang="en-US" sz="2000" b="1" dirty="0">
              <a:solidFill>
                <a:srgbClr val="99CC00"/>
              </a:solidFill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16731" y="1340956"/>
            <a:ext cx="2816133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latin typeface="Trebuchet MS"/>
                <a:cs typeface="Trebuchet MS"/>
              </a:rPr>
              <a:t>NVIDIA Kepler Architecture</a:t>
            </a:r>
          </a:p>
          <a:p>
            <a:pPr>
              <a:spcAft>
                <a:spcPts val="600"/>
              </a:spcAft>
            </a:pPr>
            <a:endParaRPr lang="en-US" sz="1600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r>
              <a:rPr lang="en-US" sz="1600" dirty="0">
                <a:latin typeface="Trebuchet MS"/>
                <a:cs typeface="Trebuchet MS"/>
              </a:rPr>
              <a:t>4-Plus-1 Quad-Core </a:t>
            </a:r>
            <a:r>
              <a:rPr lang="en-US" sz="1600" dirty="0" smtClean="0">
                <a:latin typeface="Trebuchet MS"/>
                <a:cs typeface="Trebuchet MS"/>
              </a:rPr>
              <a:t>A15</a:t>
            </a:r>
            <a:endParaRPr lang="en-US" sz="1600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endParaRPr lang="en-US" sz="1600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r>
              <a:rPr lang="en-US" sz="1600" dirty="0">
                <a:latin typeface="Trebuchet MS"/>
                <a:cs typeface="Trebuchet MS"/>
              </a:rPr>
              <a:t>192 NVIDIA CUDA </a:t>
            </a:r>
            <a:r>
              <a:rPr lang="en-US" sz="1600" dirty="0" smtClean="0">
                <a:latin typeface="Trebuchet MS"/>
                <a:cs typeface="Trebuchet MS"/>
              </a:rPr>
              <a:t>Cores</a:t>
            </a:r>
          </a:p>
          <a:p>
            <a:pPr>
              <a:spcAft>
                <a:spcPts val="600"/>
              </a:spcAft>
            </a:pPr>
            <a:endParaRPr lang="en-US" sz="1600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r>
              <a:rPr lang="en-US" sz="1600" dirty="0" smtClean="0">
                <a:latin typeface="Trebuchet MS"/>
                <a:cs typeface="Trebuchet MS"/>
              </a:rPr>
              <a:t>Over 300 GFLOPS</a:t>
            </a:r>
            <a:endParaRPr lang="en-US" sz="1600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endParaRPr lang="en-US" sz="1600" dirty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r>
              <a:rPr lang="en-US" sz="1600" dirty="0">
                <a:latin typeface="Trebuchet MS"/>
                <a:cs typeface="Trebuchet MS"/>
              </a:rPr>
              <a:t>5 Watts</a:t>
            </a:r>
          </a:p>
          <a:p>
            <a:pPr>
              <a:spcAft>
                <a:spcPts val="600"/>
              </a:spcAft>
            </a:pPr>
            <a:endParaRPr lang="en-US" sz="1600" dirty="0" smtClean="0">
              <a:latin typeface="Trebuchet MS"/>
              <a:cs typeface="Trebuchet MS"/>
            </a:endParaRPr>
          </a:p>
          <a:p>
            <a:pPr>
              <a:spcAft>
                <a:spcPts val="600"/>
              </a:spcAft>
            </a:pPr>
            <a:endParaRPr lang="en-US" sz="1600" dirty="0" smtClean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167417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967" y="235784"/>
            <a:ext cx="9204325" cy="1089491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CUDA : World’s </a:t>
            </a:r>
            <a:r>
              <a:rPr lang="en-US" dirty="0">
                <a:solidFill>
                  <a:schemeClr val="tx1"/>
                </a:solidFill>
              </a:rPr>
              <a:t>Most Pervasive Parallel Programming Platform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195009" y="1840128"/>
            <a:ext cx="4353334" cy="830998"/>
          </a:xfrm>
          <a:prstGeom prst="rect">
            <a:avLst/>
          </a:prstGeom>
          <a:noFill/>
        </p:spPr>
        <p:txBody>
          <a:bodyPr wrap="square" lIns="91375" tIns="45688" rIns="91375" bIns="45688" rtlCol="0">
            <a:spAutoFit/>
          </a:bodyPr>
          <a:lstStyle/>
          <a:p>
            <a:pPr algn="ctr"/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</a:rPr>
              <a:t>738 University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</a:rPr>
              <a:t>Courses </a:t>
            </a:r>
          </a:p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</a:rPr>
              <a:t>In 62 Countries</a:t>
            </a:r>
          </a:p>
        </p:txBody>
      </p:sp>
      <p:pic>
        <p:nvPicPr>
          <p:cNvPr id="3" name="Picture 2" descr="EC9C95CB-3DAD-42D2-871E-56F9EE2707D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7047" y="2725709"/>
            <a:ext cx="4796782" cy="25764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07971" y="1912614"/>
            <a:ext cx="5889077" cy="849463"/>
            <a:chOff x="-427549" y="2376240"/>
            <a:chExt cx="6329587" cy="849463"/>
          </a:xfrm>
        </p:grpSpPr>
        <p:sp>
          <p:nvSpPr>
            <p:cNvPr id="7" name="AutoShape 14"/>
            <p:cNvSpPr>
              <a:spLocks noChangeArrowheads="1"/>
            </p:cNvSpPr>
            <p:nvPr/>
          </p:nvSpPr>
          <p:spPr bwMode="auto">
            <a:xfrm rot="16200000">
              <a:off x="655200" y="1338610"/>
              <a:ext cx="740760" cy="2906257"/>
            </a:xfrm>
            <a:prstGeom prst="roundRect">
              <a:avLst>
                <a:gd name="adj" fmla="val 6959"/>
              </a:avLst>
            </a:prstGeom>
            <a:gradFill flip="none" rotWithShape="1">
              <a:gsLst>
                <a:gs pos="0">
                  <a:schemeClr val="bg1">
                    <a:lumMod val="75000"/>
                    <a:lumOff val="25000"/>
                    <a:alpha val="80000"/>
                  </a:schemeClr>
                </a:gs>
                <a:gs pos="100000">
                  <a:srgbClr val="000000">
                    <a:lumMod val="95000"/>
                    <a:lumOff val="5000"/>
                    <a:alpha val="53000"/>
                  </a:srgbClr>
                </a:gs>
              </a:gsLst>
              <a:lin ang="16200000" scaled="1"/>
              <a:tileRect/>
            </a:gradFill>
            <a:ln w="9525" algn="ctr">
              <a:gradFill>
                <a:gsLst>
                  <a:gs pos="0">
                    <a:srgbClr val="808080">
                      <a:alpha val="0"/>
                    </a:srgbClr>
                  </a:gs>
                  <a:gs pos="100000">
                    <a:srgbClr val="7794B1"/>
                  </a:gs>
                </a:gsLst>
                <a:lin ang="5400000" scaled="0"/>
              </a:gradFill>
              <a:miter lim="800000"/>
              <a:headEnd/>
              <a:tailEnd/>
            </a:ln>
            <a:effectLst>
              <a:outerShdw blurRad="63500" dist="38100" dir="2700000" algn="tl" rotWithShape="0">
                <a:prstClr val="black">
                  <a:alpha val="72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>
              <a:bevelT w="12700" h="6350"/>
              <a:contourClr>
                <a:srgbClr val="808080">
                  <a:lumMod val="75000"/>
                </a:srgbClr>
              </a:contourClr>
            </a:sp3d>
          </p:spPr>
          <p:txBody>
            <a:bodyPr wrap="none" lIns="91436" tIns="45718" rIns="91436" bIns="45718" anchor="ctr"/>
            <a:lstStyle/>
            <a:p>
              <a:pPr algn="ctr" defTabSz="91371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00" b="1" kern="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8" name="Title 1"/>
            <p:cNvSpPr txBox="1">
              <a:spLocks/>
            </p:cNvSpPr>
            <p:nvPr/>
          </p:nvSpPr>
          <p:spPr bwMode="auto">
            <a:xfrm>
              <a:off x="12961" y="2499352"/>
              <a:ext cx="2458192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>
                <a:defRPr/>
              </a:pPr>
              <a:r>
                <a:rPr lang="en-US" sz="3200" b="1" kern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8,000</a:t>
              </a:r>
            </a:p>
          </p:txBody>
        </p:sp>
        <p:sp>
          <p:nvSpPr>
            <p:cNvPr id="20" name="Title 1"/>
            <p:cNvSpPr txBox="1">
              <a:spLocks/>
            </p:cNvSpPr>
            <p:nvPr/>
          </p:nvSpPr>
          <p:spPr bwMode="auto">
            <a:xfrm>
              <a:off x="2585133" y="2376240"/>
              <a:ext cx="3316905" cy="849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2400" b="1" kern="0" dirty="0">
                  <a:solidFill>
                    <a:schemeClr val="bg2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Institutions with </a:t>
              </a:r>
            </a:p>
            <a:p>
              <a:pPr>
                <a:defRPr/>
              </a:pPr>
              <a:r>
                <a:rPr lang="en-US" sz="2400" b="1" kern="0" dirty="0">
                  <a:solidFill>
                    <a:schemeClr val="bg2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CUDA Developers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-1" y="3261625"/>
            <a:ext cx="5371975" cy="740760"/>
            <a:chOff x="-419994" y="4244324"/>
            <a:chExt cx="5704515" cy="740760"/>
          </a:xfrm>
        </p:grpSpPr>
        <p:sp>
          <p:nvSpPr>
            <p:cNvPr id="16" name="AutoShape 14"/>
            <p:cNvSpPr>
              <a:spLocks noChangeArrowheads="1"/>
            </p:cNvSpPr>
            <p:nvPr/>
          </p:nvSpPr>
          <p:spPr bwMode="auto">
            <a:xfrm rot="16200000">
              <a:off x="662755" y="3161575"/>
              <a:ext cx="740760" cy="2906257"/>
            </a:xfrm>
            <a:prstGeom prst="roundRect">
              <a:avLst>
                <a:gd name="adj" fmla="val 6959"/>
              </a:avLst>
            </a:prstGeom>
            <a:gradFill flip="none" rotWithShape="1">
              <a:gsLst>
                <a:gs pos="0">
                  <a:schemeClr val="bg1">
                    <a:lumMod val="75000"/>
                    <a:lumOff val="25000"/>
                    <a:alpha val="80000"/>
                  </a:schemeClr>
                </a:gs>
                <a:gs pos="100000">
                  <a:srgbClr val="000000">
                    <a:lumMod val="95000"/>
                    <a:lumOff val="5000"/>
                    <a:alpha val="53000"/>
                  </a:srgbClr>
                </a:gs>
              </a:gsLst>
              <a:lin ang="16200000" scaled="1"/>
              <a:tileRect/>
            </a:gradFill>
            <a:ln w="9525" algn="ctr">
              <a:gradFill>
                <a:gsLst>
                  <a:gs pos="0">
                    <a:srgbClr val="808080">
                      <a:alpha val="0"/>
                    </a:srgbClr>
                  </a:gs>
                  <a:gs pos="100000">
                    <a:srgbClr val="7794B1"/>
                  </a:gs>
                </a:gsLst>
                <a:lin ang="5400000" scaled="0"/>
              </a:gradFill>
              <a:miter lim="800000"/>
              <a:headEnd/>
              <a:tailEnd/>
            </a:ln>
            <a:effectLst>
              <a:outerShdw blurRad="63500" dist="38100" dir="2700000" algn="tl" rotWithShape="0">
                <a:prstClr val="black">
                  <a:alpha val="72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>
              <a:bevelT w="12700" h="6350"/>
              <a:contourClr>
                <a:srgbClr val="808080">
                  <a:lumMod val="75000"/>
                </a:srgbClr>
              </a:contourClr>
            </a:sp3d>
          </p:spPr>
          <p:txBody>
            <a:bodyPr wrap="none" lIns="91436" tIns="45718" rIns="91436" bIns="45718" anchor="ctr"/>
            <a:lstStyle/>
            <a:p>
              <a:pPr algn="ctr" defTabSz="91371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00" b="1" kern="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7" name="Title 1"/>
            <p:cNvSpPr txBox="1">
              <a:spLocks/>
            </p:cNvSpPr>
            <p:nvPr/>
          </p:nvSpPr>
          <p:spPr bwMode="auto">
            <a:xfrm>
              <a:off x="20516" y="4322317"/>
              <a:ext cx="2458193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>
                <a:defRPr/>
              </a:pPr>
              <a:r>
                <a:rPr lang="en-US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2,200,000</a:t>
              </a:r>
              <a:endParaRPr lang="en-US" sz="32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Title 1"/>
            <p:cNvSpPr txBox="1">
              <a:spLocks/>
            </p:cNvSpPr>
            <p:nvPr/>
          </p:nvSpPr>
          <p:spPr bwMode="auto">
            <a:xfrm>
              <a:off x="2585133" y="4288870"/>
              <a:ext cx="2699388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2400" b="1" kern="0" dirty="0">
                  <a:solidFill>
                    <a:schemeClr val="bg2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Toolkit Downloads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-1" y="4520408"/>
            <a:ext cx="5685052" cy="740760"/>
            <a:chOff x="-412439" y="5128289"/>
            <a:chExt cx="6017594" cy="740760"/>
          </a:xfrm>
        </p:grpSpPr>
        <p:sp>
          <p:nvSpPr>
            <p:cNvPr id="13" name="AutoShape 14"/>
            <p:cNvSpPr>
              <a:spLocks noChangeArrowheads="1"/>
            </p:cNvSpPr>
            <p:nvPr/>
          </p:nvSpPr>
          <p:spPr bwMode="auto">
            <a:xfrm rot="16200000">
              <a:off x="670310" y="4045540"/>
              <a:ext cx="740760" cy="2906257"/>
            </a:xfrm>
            <a:prstGeom prst="roundRect">
              <a:avLst>
                <a:gd name="adj" fmla="val 6959"/>
              </a:avLst>
            </a:prstGeom>
            <a:gradFill flip="none" rotWithShape="1">
              <a:gsLst>
                <a:gs pos="0">
                  <a:schemeClr val="bg1">
                    <a:lumMod val="75000"/>
                    <a:lumOff val="25000"/>
                    <a:alpha val="80000"/>
                  </a:schemeClr>
                </a:gs>
                <a:gs pos="100000">
                  <a:srgbClr val="000000">
                    <a:lumMod val="95000"/>
                    <a:lumOff val="5000"/>
                    <a:alpha val="53000"/>
                  </a:srgbClr>
                </a:gs>
              </a:gsLst>
              <a:lin ang="16200000" scaled="1"/>
              <a:tileRect/>
            </a:gradFill>
            <a:ln w="9525" algn="ctr">
              <a:gradFill>
                <a:gsLst>
                  <a:gs pos="0">
                    <a:srgbClr val="808080">
                      <a:alpha val="0"/>
                    </a:srgbClr>
                  </a:gs>
                  <a:gs pos="100000">
                    <a:srgbClr val="7794B1"/>
                  </a:gs>
                </a:gsLst>
                <a:lin ang="5400000" scaled="0"/>
              </a:gradFill>
              <a:miter lim="800000"/>
              <a:headEnd/>
              <a:tailEnd/>
            </a:ln>
            <a:effectLst>
              <a:outerShdw blurRad="63500" dist="38100" dir="2700000" algn="tl" rotWithShape="0">
                <a:prstClr val="black">
                  <a:alpha val="72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>
              <a:bevelT w="12700" h="6350"/>
              <a:contourClr>
                <a:srgbClr val="808080">
                  <a:lumMod val="75000"/>
                </a:srgbClr>
              </a:contourClr>
            </a:sp3d>
          </p:spPr>
          <p:txBody>
            <a:bodyPr wrap="none" lIns="91436" tIns="45718" rIns="91436" bIns="45718" anchor="ctr"/>
            <a:lstStyle/>
            <a:p>
              <a:pPr algn="ctr" defTabSz="91371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00" b="1" kern="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4" name="Title 1"/>
            <p:cNvSpPr txBox="1">
              <a:spLocks/>
            </p:cNvSpPr>
            <p:nvPr/>
          </p:nvSpPr>
          <p:spPr bwMode="auto">
            <a:xfrm>
              <a:off x="28071" y="5206282"/>
              <a:ext cx="2458191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r">
                <a:defRPr/>
              </a:pPr>
              <a:r>
                <a:rPr lang="en-US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506,000,000</a:t>
              </a:r>
              <a:endParaRPr lang="en-US" sz="32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3" name="Title 1"/>
            <p:cNvSpPr txBox="1">
              <a:spLocks/>
            </p:cNvSpPr>
            <p:nvPr/>
          </p:nvSpPr>
          <p:spPr bwMode="auto">
            <a:xfrm>
              <a:off x="2585133" y="5267836"/>
              <a:ext cx="302002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2400" b="1" kern="0" dirty="0" smtClean="0">
                  <a:solidFill>
                    <a:schemeClr val="bg2">
                      <a:lumMod val="60000"/>
                      <a:lumOff val="4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 GPUs Shipped</a:t>
              </a:r>
              <a:endParaRPr lang="en-US" sz="2400" b="1" kern="0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393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633" y="0"/>
            <a:ext cx="10962167" cy="17071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 smtClean="0">
                <a:solidFill>
                  <a:schemeClr val="tx1"/>
                </a:solidFill>
                <a:ea typeface="MS PGothic" pitchFamily="34" charset="-128"/>
              </a:rPr>
              <a:t>VISIONWORKS</a:t>
            </a:r>
            <a:endParaRPr lang="en-US" sz="3600" b="1" dirty="0">
              <a:solidFill>
                <a:schemeClr val="tx1"/>
              </a:solidFill>
              <a:ea typeface="MS PGothic" pitchFamily="34" charset="-128"/>
            </a:endParaRPr>
          </a:p>
          <a:p>
            <a:pPr algn="ctr">
              <a:lnSpc>
                <a:spcPct val="80000"/>
              </a:lnSpc>
            </a:pPr>
            <a:r>
              <a:rPr lang="en-US" sz="2000" b="1" dirty="0" smtClean="0">
                <a:solidFill>
                  <a:srgbClr val="99CC00"/>
                </a:solidFill>
                <a:ea typeface="MS PGothic" pitchFamily="34" charset="-128"/>
              </a:rPr>
              <a:t>COMPUTER VISION TOOLKIT</a:t>
            </a:r>
            <a:endParaRPr lang="en-US" sz="2000" b="1" dirty="0">
              <a:solidFill>
                <a:srgbClr val="99CC00"/>
              </a:solidFill>
              <a:ea typeface="MS PGothic" pitchFamily="34" charset="-128"/>
            </a:endParaRPr>
          </a:p>
          <a:p>
            <a:pPr algn="ctr">
              <a:lnSpc>
                <a:spcPct val="80000"/>
              </a:lnSpc>
            </a:pPr>
            <a:endParaRPr lang="en-US" sz="2800" b="1" dirty="0">
              <a:solidFill>
                <a:schemeClr val="tx1"/>
              </a:solidFill>
              <a:ea typeface="MS PGothic" pitchFamily="34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35665" y="4699590"/>
            <a:ext cx="4274289" cy="71238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688419" y="1727239"/>
            <a:ext cx="4757292" cy="5616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 smtClean="0"/>
              <a:t>SDK for CV and Image Processing</a:t>
            </a:r>
            <a:endParaRPr lang="en-US" sz="2000" dirty="0"/>
          </a:p>
          <a:p>
            <a:pPr>
              <a:spcAft>
                <a:spcPts val="600"/>
              </a:spcAft>
            </a:pPr>
            <a:endParaRPr lang="en-US" sz="2000" dirty="0" smtClean="0"/>
          </a:p>
          <a:p>
            <a:pPr>
              <a:spcAft>
                <a:spcPts val="600"/>
              </a:spcAft>
            </a:pPr>
            <a:r>
              <a:rPr lang="en-US" sz="2000" dirty="0" smtClean="0"/>
              <a:t>Optimized for CUDA-enabled GPUs and SOCs</a:t>
            </a:r>
          </a:p>
          <a:p>
            <a:pPr>
              <a:spcAft>
                <a:spcPts val="600"/>
              </a:spcAft>
            </a:pP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000" dirty="0" smtClean="0"/>
              <a:t>Example CV pipelines with source</a:t>
            </a:r>
          </a:p>
          <a:p>
            <a:pPr>
              <a:spcAft>
                <a:spcPts val="600"/>
              </a:spcAft>
            </a:pP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000" dirty="0" smtClean="0"/>
              <a:t>Open and extensible architecture</a:t>
            </a:r>
          </a:p>
          <a:p>
            <a:pPr>
              <a:spcAft>
                <a:spcPts val="600"/>
              </a:spcAft>
            </a:pP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000" dirty="0" err="1" smtClean="0"/>
              <a:t>Jetson</a:t>
            </a:r>
            <a:r>
              <a:rPr lang="en-US" sz="2000" dirty="0" smtClean="0"/>
              <a:t> TK1 compatibility out-of-the-box</a:t>
            </a:r>
          </a:p>
          <a:p>
            <a:pPr>
              <a:spcAft>
                <a:spcPts val="600"/>
              </a:spcAft>
            </a:pPr>
            <a:endParaRPr lang="en-US" sz="2000" dirty="0" smtClean="0"/>
          </a:p>
          <a:p>
            <a:pPr>
              <a:spcAft>
                <a:spcPts val="600"/>
              </a:spcAft>
            </a:pPr>
            <a:endParaRPr lang="en-US" sz="2000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35664" y="3838316"/>
            <a:ext cx="4274289" cy="71238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9CC00"/>
                </a:solidFill>
              </a:rPr>
              <a:t>CUDA</a:t>
            </a:r>
            <a:endParaRPr lang="en-US" dirty="0">
              <a:solidFill>
                <a:srgbClr val="99CC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263656" y="2980061"/>
            <a:ext cx="946298" cy="8567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278561" y="3838316"/>
            <a:ext cx="9092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187819" y="3629356"/>
            <a:ext cx="0" cy="36136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935665" y="2980061"/>
            <a:ext cx="3170509" cy="71238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rgbClr val="99CC00"/>
                </a:solidFill>
              </a:rPr>
              <a:t>VisionWorks</a:t>
            </a:r>
            <a:endParaRPr lang="en-US" dirty="0">
              <a:solidFill>
                <a:srgbClr val="99CC00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935665" y="2838091"/>
            <a:ext cx="427428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3125341" y="1315873"/>
            <a:ext cx="1005278" cy="1005278"/>
          </a:xfrm>
          <a:prstGeom prst="ellipse">
            <a:avLst/>
          </a:prstGeom>
          <a:blipFill>
            <a:blip r:embed="rId2"/>
            <a:srcRect/>
            <a:stretch>
              <a:fillRect l="-16000" t="-7000" r="-1000" b="-700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923789" y="1431983"/>
            <a:ext cx="1005278" cy="1005278"/>
          </a:xfrm>
          <a:prstGeom prst="ellipse">
            <a:avLst/>
          </a:prstGeom>
          <a:blipFill>
            <a:blip r:embed="rId3"/>
            <a:srcRect/>
            <a:stretch>
              <a:fillRect l="-4576" t="-7000" r="-4576" b="-7000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018280" y="1319845"/>
            <a:ext cx="1005278" cy="1005278"/>
          </a:xfrm>
          <a:prstGeom prst="ellipse">
            <a:avLst/>
          </a:prstGeom>
          <a:blipFill>
            <a:blip r:embed="rId4"/>
            <a:srcRect/>
            <a:stretch>
              <a:fillRect l="-204688" t="-109180" r="-40960" b="-28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230551" y="1431983"/>
            <a:ext cx="1005278" cy="1005278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>
            <a:stCxn id="17" idx="4"/>
          </p:cNvCxnSpPr>
          <p:nvPr/>
        </p:nvCxnSpPr>
        <p:spPr>
          <a:xfrm flipH="1">
            <a:off x="3577475" y="2321151"/>
            <a:ext cx="50505" cy="5169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24" idx="4"/>
          </p:cNvCxnSpPr>
          <p:nvPr/>
        </p:nvCxnSpPr>
        <p:spPr>
          <a:xfrm>
            <a:off x="1426428" y="2437261"/>
            <a:ext cx="164866" cy="40083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25" idx="4"/>
          </p:cNvCxnSpPr>
          <p:nvPr/>
        </p:nvCxnSpPr>
        <p:spPr>
          <a:xfrm>
            <a:off x="2520919" y="2325123"/>
            <a:ext cx="51764" cy="51296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26" idx="4"/>
          </p:cNvCxnSpPr>
          <p:nvPr/>
        </p:nvCxnSpPr>
        <p:spPr>
          <a:xfrm flipH="1">
            <a:off x="4536374" y="2437261"/>
            <a:ext cx="196816" cy="40083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271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633" y="0"/>
            <a:ext cx="10962167" cy="17071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 smtClean="0">
                <a:solidFill>
                  <a:schemeClr val="tx1"/>
                </a:solidFill>
                <a:ea typeface="MS PGothic" pitchFamily="34" charset="-128"/>
              </a:rPr>
              <a:t>RICH DEVELOPMENT ENVIRONMENT</a:t>
            </a:r>
            <a:endParaRPr lang="en-US" sz="3600" b="1" dirty="0">
              <a:solidFill>
                <a:schemeClr val="tx1"/>
              </a:solidFill>
              <a:ea typeface="MS PGothic" pitchFamily="34" charset="-128"/>
            </a:endParaRPr>
          </a:p>
          <a:p>
            <a:pPr algn="ctr">
              <a:lnSpc>
                <a:spcPct val="80000"/>
              </a:lnSpc>
            </a:pPr>
            <a:endParaRPr lang="en-US" sz="2800" b="1" dirty="0">
              <a:solidFill>
                <a:schemeClr val="tx1"/>
              </a:solidFill>
              <a:ea typeface="MS PGothic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591" y="1766508"/>
            <a:ext cx="4292659" cy="3345220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  <a:scene3d>
            <a:camera prst="perspectiveLeft"/>
            <a:lightRig rig="threePt" dir="t"/>
          </a:scene3d>
          <a:sp3d/>
        </p:spPr>
      </p:pic>
      <p:sp>
        <p:nvSpPr>
          <p:cNvPr id="5" name="TextBox 4"/>
          <p:cNvSpPr txBox="1"/>
          <p:nvPr/>
        </p:nvSpPr>
        <p:spPr>
          <a:xfrm>
            <a:off x="617660" y="1707131"/>
            <a:ext cx="4757292" cy="5616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 err="1" smtClean="0"/>
              <a:t>Nsight</a:t>
            </a:r>
            <a:r>
              <a:rPr lang="en-US" sz="2000" dirty="0" smtClean="0"/>
              <a:t> Eclipse Edition IDE</a:t>
            </a:r>
          </a:p>
          <a:p>
            <a:pPr>
              <a:spcAft>
                <a:spcPts val="600"/>
              </a:spcAft>
            </a:pP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000" dirty="0" smtClean="0"/>
              <a:t>NVIDIA Visual Profiler</a:t>
            </a:r>
          </a:p>
          <a:p>
            <a:pPr>
              <a:spcAft>
                <a:spcPts val="600"/>
              </a:spcAft>
            </a:pP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000" dirty="0" smtClean="0"/>
              <a:t>Native compiler, debugger, profiler</a:t>
            </a:r>
          </a:p>
          <a:p>
            <a:pPr>
              <a:spcAft>
                <a:spcPts val="600"/>
              </a:spcAft>
            </a:pP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000" dirty="0" smtClean="0"/>
              <a:t>CUDA-enabled libraries (</a:t>
            </a:r>
            <a:r>
              <a:rPr lang="en-US" sz="2000" dirty="0" err="1" smtClean="0"/>
              <a:t>cuFFT</a:t>
            </a:r>
            <a:r>
              <a:rPr lang="en-US" sz="2000" dirty="0" smtClean="0"/>
              <a:t>, </a:t>
            </a:r>
            <a:r>
              <a:rPr lang="en-US" sz="2000" dirty="0" err="1" smtClean="0"/>
              <a:t>cuBLAS</a:t>
            </a:r>
            <a:r>
              <a:rPr lang="en-US" sz="2000" dirty="0" smtClean="0"/>
              <a:t>, </a:t>
            </a:r>
            <a:r>
              <a:rPr lang="en-US" sz="2000" dirty="0" err="1" smtClean="0"/>
              <a:t>cuSparse</a:t>
            </a:r>
            <a:r>
              <a:rPr lang="en-US" sz="2000" dirty="0" smtClean="0"/>
              <a:t>, </a:t>
            </a:r>
            <a:r>
              <a:rPr lang="en-US" sz="2000" dirty="0" err="1" smtClean="0"/>
              <a:t>etc</a:t>
            </a:r>
            <a:r>
              <a:rPr lang="en-US" sz="2000" dirty="0" smtClean="0"/>
              <a:t>)</a:t>
            </a:r>
          </a:p>
          <a:p>
            <a:pPr>
              <a:spcAft>
                <a:spcPts val="600"/>
              </a:spcAft>
            </a:pPr>
            <a:endParaRPr lang="en-US" sz="2000" dirty="0"/>
          </a:p>
          <a:p>
            <a:pPr>
              <a:spcAft>
                <a:spcPts val="600"/>
              </a:spcAft>
            </a:pPr>
            <a:endParaRPr lang="en-US" sz="2000" dirty="0" smtClean="0"/>
          </a:p>
          <a:p>
            <a:pPr>
              <a:spcAft>
                <a:spcPts val="600"/>
              </a:spcAft>
            </a:pPr>
            <a:endParaRPr lang="en-US" sz="2000" dirty="0" smtClean="0"/>
          </a:p>
          <a:p>
            <a:pPr>
              <a:spcAft>
                <a:spcPts val="600"/>
              </a:spcAft>
            </a:pPr>
            <a:endParaRPr lang="en-US" sz="2000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87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/>
          <p:cNvSpPr>
            <a:spLocks/>
          </p:cNvSpPr>
          <p:nvPr/>
        </p:nvSpPr>
        <p:spPr>
          <a:xfrm rot="19200000">
            <a:off x="2548928" y="87387"/>
            <a:ext cx="3927083" cy="3520824"/>
          </a:xfrm>
          <a:prstGeom prst="hexagon">
            <a:avLst/>
          </a:prstGeom>
          <a:blipFill dpi="0" rotWithShape="0">
            <a:blip r:embed="rId3"/>
            <a:srcRect/>
            <a:stretch>
              <a:fillRect l="-29252" t="4166" r="-19926" b="-305"/>
            </a:stretch>
          </a:blipFill>
          <a:ln w="31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949396" y="3512351"/>
            <a:ext cx="517226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 smtClean="0">
                <a:solidFill>
                  <a:srgbClr val="99CC00"/>
                </a:solidFill>
              </a:rPr>
              <a:t>JETSON TK1: UNLOCKING </a:t>
            </a:r>
            <a:r>
              <a:rPr lang="en-US" dirty="0">
                <a:solidFill>
                  <a:srgbClr val="99CC00"/>
                </a:solidFill>
              </a:rPr>
              <a:t>NEW APPLICATIONS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Computer Vision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smtClean="0"/>
              <a:t>Robotics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Automotive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Medicine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Defense</a:t>
            </a: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22" name="Hexagon 21"/>
          <p:cNvSpPr/>
          <p:nvPr/>
        </p:nvSpPr>
        <p:spPr>
          <a:xfrm rot="19211790">
            <a:off x="1291059" y="3483727"/>
            <a:ext cx="3927083" cy="3520824"/>
          </a:xfrm>
          <a:prstGeom prst="hexagon">
            <a:avLst/>
          </a:prstGeom>
          <a:blipFill dpi="0" rotWithShape="0">
            <a:blip r:embed="rId4"/>
            <a:srcRect/>
            <a:stretch>
              <a:fillRect l="-23509" t="-280" r="-23509" b="26536"/>
            </a:stretch>
          </a:blipFill>
          <a:ln w="31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Hexagon 23"/>
          <p:cNvSpPr/>
          <p:nvPr/>
        </p:nvSpPr>
        <p:spPr>
          <a:xfrm rot="19211790">
            <a:off x="6123366" y="-534714"/>
            <a:ext cx="3931920" cy="3520824"/>
          </a:xfrm>
          <a:prstGeom prst="hexagon">
            <a:avLst/>
          </a:prstGeom>
          <a:blipFill dpi="0" rotWithShape="0">
            <a:blip r:embed="rId5"/>
            <a:srcRect/>
            <a:stretch>
              <a:fillRect l="-29267" t="4223" r="-1291" b="-243"/>
            </a:stretch>
          </a:blipFill>
          <a:ln w="31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Hexagon 24"/>
          <p:cNvSpPr/>
          <p:nvPr/>
        </p:nvSpPr>
        <p:spPr>
          <a:xfrm rot="19211790">
            <a:off x="-1038349" y="702550"/>
            <a:ext cx="3927083" cy="3520824"/>
          </a:xfrm>
          <a:prstGeom prst="hexagon">
            <a:avLst/>
          </a:prstGeom>
          <a:blipFill dpi="0" rotWithShape="0">
            <a:blip r:embed="rId6"/>
            <a:srcRect/>
            <a:stretch>
              <a:fillRect l="-20507" t="-1397" r="-5507" b="-1397"/>
            </a:stretch>
          </a:blipFill>
          <a:ln w="31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Hexagon 25"/>
          <p:cNvSpPr/>
          <p:nvPr/>
        </p:nvSpPr>
        <p:spPr>
          <a:xfrm rot="19211790">
            <a:off x="9694581" y="-1142726"/>
            <a:ext cx="3927083" cy="3520824"/>
          </a:xfrm>
          <a:prstGeom prst="hexagon">
            <a:avLst/>
          </a:prstGeom>
          <a:blipFill dpi="0" rotWithShape="0">
            <a:blip r:embed="rId7"/>
            <a:srcRect/>
            <a:stretch>
              <a:fillRect l="-28175" t="4189" r="-28175" b="-280"/>
            </a:stretch>
          </a:blipFill>
          <a:ln w="31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Hexagon 26"/>
          <p:cNvSpPr/>
          <p:nvPr/>
        </p:nvSpPr>
        <p:spPr>
          <a:xfrm rot="19211790">
            <a:off x="203415" y="-2706944"/>
            <a:ext cx="3927083" cy="3520824"/>
          </a:xfrm>
          <a:prstGeom prst="hexagon">
            <a:avLst/>
          </a:prstGeom>
          <a:blipFill dpi="0" rotWithShape="0">
            <a:blip r:embed="rId8"/>
            <a:srcRect/>
            <a:stretch>
              <a:fillRect l="-28175" t="1954" r="-28175" b="-11453"/>
            </a:stretch>
          </a:blipFill>
          <a:ln w="31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Hexagon 27"/>
          <p:cNvSpPr/>
          <p:nvPr/>
        </p:nvSpPr>
        <p:spPr>
          <a:xfrm rot="19211790">
            <a:off x="-2279605" y="4113829"/>
            <a:ext cx="3927083" cy="3520824"/>
          </a:xfrm>
          <a:prstGeom prst="hexagon">
            <a:avLst/>
          </a:prstGeom>
          <a:blipFill dpi="0" rotWithShape="0">
            <a:blip r:embed="rId8"/>
            <a:srcRect/>
            <a:stretch>
              <a:fillRect l="-24008" t="3000" r="-9007" b="-17000"/>
            </a:stretch>
          </a:blipFill>
          <a:ln w="31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Hexagon 28"/>
          <p:cNvSpPr/>
          <p:nvPr/>
        </p:nvSpPr>
        <p:spPr>
          <a:xfrm rot="19211790">
            <a:off x="-3365580" y="-2086710"/>
            <a:ext cx="3927083" cy="3520824"/>
          </a:xfrm>
          <a:prstGeom prst="hexagon">
            <a:avLst/>
          </a:prstGeom>
          <a:blipFill dpi="0" rotWithShape="0">
            <a:blip r:embed="rId7"/>
            <a:srcRect/>
            <a:stretch>
              <a:fillRect l="-40343" t="3000" r="-25343" b="-17000"/>
            </a:stretch>
          </a:blipFill>
          <a:ln w="31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Hexagon 29"/>
          <p:cNvSpPr/>
          <p:nvPr/>
        </p:nvSpPr>
        <p:spPr>
          <a:xfrm rot="19211790">
            <a:off x="3772410" y="-3327175"/>
            <a:ext cx="3927083" cy="3520824"/>
          </a:xfrm>
          <a:prstGeom prst="hexagon">
            <a:avLst/>
          </a:prstGeom>
          <a:blipFill dpi="0" rotWithShape="0">
            <a:blip r:embed="rId9"/>
            <a:srcRect/>
            <a:stretch>
              <a:fillRect l="-28175" t="15362" r="-28175" b="-11454"/>
            </a:stretch>
          </a:blipFill>
          <a:ln w="31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5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4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8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633" y="0"/>
            <a:ext cx="10962167" cy="17071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 smtClean="0">
                <a:solidFill>
                  <a:schemeClr val="tx1"/>
                </a:solidFill>
                <a:ea typeface="MS PGothic" pitchFamily="34" charset="-128"/>
              </a:rPr>
              <a:t>JETSON TK1 BLOCK DIAGRAM</a:t>
            </a:r>
            <a:endParaRPr lang="en-US" sz="3600" b="1" dirty="0">
              <a:solidFill>
                <a:schemeClr val="tx1"/>
              </a:solidFill>
              <a:ea typeface="MS PGothic" pitchFamily="34" charset="-128"/>
            </a:endParaRPr>
          </a:p>
          <a:p>
            <a:pPr algn="ctr">
              <a:lnSpc>
                <a:spcPct val="80000"/>
              </a:lnSpc>
            </a:pPr>
            <a:endParaRPr lang="en-US" sz="2800" b="1" dirty="0">
              <a:solidFill>
                <a:schemeClr val="tx1"/>
              </a:solidFill>
              <a:ea typeface="MS PGothic" pitchFamily="34" charset="-128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476376" y="1707129"/>
            <a:ext cx="2030680" cy="2872260"/>
          </a:xfrm>
          <a:prstGeom prst="roundRect">
            <a:avLst>
              <a:gd name="adj" fmla="val 7311"/>
            </a:avLst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 smtClean="0"/>
              <a:t>Tegra</a:t>
            </a:r>
            <a:r>
              <a:rPr lang="en-US" dirty="0" smtClean="0"/>
              <a:t> K1 </a:t>
            </a:r>
          </a:p>
          <a:p>
            <a:pPr algn="ctr"/>
            <a:r>
              <a:rPr lang="en-US" dirty="0" smtClean="0"/>
              <a:t>SOC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006536" y="1707131"/>
            <a:ext cx="1268624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USB 2.0 micro B</a:t>
            </a:r>
            <a:endParaRPr lang="en-US" sz="1400" dirty="0"/>
          </a:p>
        </p:txBody>
      </p:sp>
      <p:sp>
        <p:nvSpPr>
          <p:cNvPr id="8" name="Rounded Rectangle 7"/>
          <p:cNvSpPr/>
          <p:nvPr/>
        </p:nvSpPr>
        <p:spPr>
          <a:xfrm>
            <a:off x="4476377" y="5012838"/>
            <a:ext cx="926896" cy="727311"/>
          </a:xfrm>
          <a:prstGeom prst="roundRect">
            <a:avLst/>
          </a:prstGeom>
          <a:solidFill>
            <a:srgbClr val="7E4842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2 GB</a:t>
            </a:r>
          </a:p>
          <a:p>
            <a:pPr algn="ctr"/>
            <a:r>
              <a:rPr lang="en-US" sz="1600" dirty="0" smtClean="0"/>
              <a:t>DDR3L</a:t>
            </a:r>
            <a:endParaRPr lang="en-US" sz="1600" dirty="0"/>
          </a:p>
        </p:txBody>
      </p:sp>
      <p:sp>
        <p:nvSpPr>
          <p:cNvPr id="10" name="Rounded Rectangle 9"/>
          <p:cNvSpPr/>
          <p:nvPr/>
        </p:nvSpPr>
        <p:spPr>
          <a:xfrm>
            <a:off x="1006536" y="2361210"/>
            <a:ext cx="1268624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USB 3.0</a:t>
            </a:r>
          </a:p>
          <a:p>
            <a:pPr algn="ctr"/>
            <a:r>
              <a:rPr lang="en-US" sz="1400" dirty="0" smtClean="0"/>
              <a:t>A</a:t>
            </a:r>
            <a:endParaRPr lang="en-US" sz="1400" dirty="0"/>
          </a:p>
        </p:txBody>
      </p:sp>
      <p:sp>
        <p:nvSpPr>
          <p:cNvPr id="11" name="Rounded Rectangle 10"/>
          <p:cNvSpPr/>
          <p:nvPr/>
        </p:nvSpPr>
        <p:spPr>
          <a:xfrm>
            <a:off x="1006536" y="3670089"/>
            <a:ext cx="1268624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GigE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8657142" y="2361209"/>
            <a:ext cx="1268624" cy="501679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SATA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1006536" y="3015083"/>
            <a:ext cx="1268624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Mini </a:t>
            </a:r>
            <a:r>
              <a:rPr lang="en-US" sz="1400" dirty="0" err="1" smtClean="0"/>
              <a:t>PCIe</a:t>
            </a:r>
            <a:r>
              <a:rPr lang="en-US" sz="1400" dirty="0" smtClean="0"/>
              <a:t> x1</a:t>
            </a:r>
            <a:endParaRPr lang="en-US" sz="1400" dirty="0"/>
          </a:p>
        </p:txBody>
      </p:sp>
      <p:sp>
        <p:nvSpPr>
          <p:cNvPr id="15" name="Rounded Rectangle 14"/>
          <p:cNvSpPr/>
          <p:nvPr/>
        </p:nvSpPr>
        <p:spPr>
          <a:xfrm>
            <a:off x="8657143" y="1706926"/>
            <a:ext cx="1268624" cy="50167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HDMI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8657143" y="3669883"/>
            <a:ext cx="1268624" cy="50167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MIC In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8657143" y="3015084"/>
            <a:ext cx="1268624" cy="50167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Headphone Out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2714609" y="3669885"/>
            <a:ext cx="1268624" cy="501679"/>
          </a:xfrm>
          <a:prstGeom prst="roundRect">
            <a:avLst/>
          </a:prstGeom>
          <a:solidFill>
            <a:srgbClr val="03448B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RTL8111GS PEX - GigE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6982671" y="3015084"/>
            <a:ext cx="1268624" cy="501679"/>
          </a:xfrm>
          <a:prstGeom prst="roundRect">
            <a:avLst/>
          </a:prstGeom>
          <a:solidFill>
            <a:srgbClr val="03448B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ALC5639 Audio Codec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5580160" y="5012838"/>
            <a:ext cx="926897" cy="727311"/>
          </a:xfrm>
          <a:prstGeom prst="roundRect">
            <a:avLst/>
          </a:prstGeom>
          <a:solidFill>
            <a:srgbClr val="7E4842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16 GB </a:t>
            </a:r>
            <a:r>
              <a:rPr lang="en-US" sz="1600" dirty="0" err="1" smtClean="0"/>
              <a:t>eMMC</a:t>
            </a:r>
            <a:endParaRPr lang="en-US" sz="1600" dirty="0"/>
          </a:p>
        </p:txBody>
      </p:sp>
      <p:sp>
        <p:nvSpPr>
          <p:cNvPr id="23" name="Rounded Rectangle 22"/>
          <p:cNvSpPr/>
          <p:nvPr/>
        </p:nvSpPr>
        <p:spPr>
          <a:xfrm>
            <a:off x="8657143" y="4328550"/>
            <a:ext cx="1268624" cy="501679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SD/MMC</a:t>
            </a:r>
            <a:endParaRPr lang="en-US" sz="1400" dirty="0"/>
          </a:p>
        </p:txBody>
      </p:sp>
      <p:sp>
        <p:nvSpPr>
          <p:cNvPr id="25" name="Rounded Rectangle 24"/>
          <p:cNvSpPr/>
          <p:nvPr/>
        </p:nvSpPr>
        <p:spPr>
          <a:xfrm>
            <a:off x="6982671" y="5238468"/>
            <a:ext cx="1268624" cy="501679"/>
          </a:xfrm>
          <a:prstGeom prst="roundRect">
            <a:avLst/>
          </a:prstGeom>
          <a:solidFill>
            <a:srgbClr val="03448B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AS3722</a:t>
            </a:r>
          </a:p>
          <a:p>
            <a:pPr algn="ctr"/>
            <a:r>
              <a:rPr lang="en-US" sz="1400" dirty="0"/>
              <a:t>PMIC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1006535" y="5238469"/>
            <a:ext cx="2952947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Expansion Port (DP/LVDS, Touch SPI, I2C, CSI x1, CSI x4, GPIO 6:0)</a:t>
            </a:r>
            <a:endParaRPr lang="en-US" sz="1400" dirty="0"/>
          </a:p>
        </p:txBody>
      </p:sp>
      <p:cxnSp>
        <p:nvCxnSpPr>
          <p:cNvPr id="27" name="Straight Arrow Connector 26"/>
          <p:cNvCxnSpPr>
            <a:stCxn id="7" idx="3"/>
          </p:cNvCxnSpPr>
          <p:nvPr/>
        </p:nvCxnSpPr>
        <p:spPr>
          <a:xfrm flipV="1">
            <a:off x="2275160" y="1957765"/>
            <a:ext cx="2201217" cy="206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0" idx="3"/>
          </p:cNvCxnSpPr>
          <p:nvPr/>
        </p:nvCxnSpPr>
        <p:spPr>
          <a:xfrm>
            <a:off x="2275160" y="2612050"/>
            <a:ext cx="2201216" cy="0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3" idx="3"/>
          </p:cNvCxnSpPr>
          <p:nvPr/>
        </p:nvCxnSpPr>
        <p:spPr>
          <a:xfrm flipV="1">
            <a:off x="2275160" y="3265922"/>
            <a:ext cx="2201216" cy="1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1" idx="3"/>
            <a:endCxn id="19" idx="1"/>
          </p:cNvCxnSpPr>
          <p:nvPr/>
        </p:nvCxnSpPr>
        <p:spPr>
          <a:xfrm flipV="1">
            <a:off x="2275160" y="3920725"/>
            <a:ext cx="439449" cy="204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9" idx="3"/>
          </p:cNvCxnSpPr>
          <p:nvPr/>
        </p:nvCxnSpPr>
        <p:spPr>
          <a:xfrm flipV="1">
            <a:off x="3983233" y="3920724"/>
            <a:ext cx="493143" cy="1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endCxn id="15" idx="1"/>
          </p:cNvCxnSpPr>
          <p:nvPr/>
        </p:nvCxnSpPr>
        <p:spPr>
          <a:xfrm flipV="1">
            <a:off x="6507057" y="1957766"/>
            <a:ext cx="2150086" cy="205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8251295" y="3265924"/>
            <a:ext cx="405848" cy="0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6507056" y="3254164"/>
            <a:ext cx="475615" cy="2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endCxn id="12" idx="1"/>
          </p:cNvCxnSpPr>
          <p:nvPr/>
        </p:nvCxnSpPr>
        <p:spPr>
          <a:xfrm flipV="1">
            <a:off x="6507056" y="2612049"/>
            <a:ext cx="2150086" cy="203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22" idx="0"/>
          </p:cNvCxnSpPr>
          <p:nvPr/>
        </p:nvCxnSpPr>
        <p:spPr>
          <a:xfrm flipV="1">
            <a:off x="6043609" y="4592303"/>
            <a:ext cx="0" cy="420535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/>
          <p:cNvCxnSpPr>
            <a:stCxn id="21" idx="3"/>
            <a:endCxn id="16" idx="1"/>
          </p:cNvCxnSpPr>
          <p:nvPr/>
        </p:nvCxnSpPr>
        <p:spPr>
          <a:xfrm>
            <a:off x="8251295" y="3265924"/>
            <a:ext cx="405848" cy="654799"/>
          </a:xfrm>
          <a:prstGeom prst="bentConnector3">
            <a:avLst>
              <a:gd name="adj1" fmla="val 50000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Elbow Connector 93"/>
          <p:cNvCxnSpPr/>
          <p:nvPr/>
        </p:nvCxnSpPr>
        <p:spPr>
          <a:xfrm rot="5400000">
            <a:off x="3749040" y="4251960"/>
            <a:ext cx="548640" cy="1280160"/>
          </a:xfrm>
          <a:prstGeom prst="bentConnector3">
            <a:avLst>
              <a:gd name="adj1" fmla="val 37235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Elbow Connector 100"/>
          <p:cNvCxnSpPr/>
          <p:nvPr/>
        </p:nvCxnSpPr>
        <p:spPr>
          <a:xfrm>
            <a:off x="6507057" y="4328550"/>
            <a:ext cx="1101923" cy="909919"/>
          </a:xfrm>
          <a:prstGeom prst="bentConnector3">
            <a:avLst>
              <a:gd name="adj1" fmla="val 99574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ounded Rectangle 103"/>
          <p:cNvSpPr/>
          <p:nvPr/>
        </p:nvSpPr>
        <p:spPr>
          <a:xfrm>
            <a:off x="4664402" y="2529231"/>
            <a:ext cx="584491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A15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05" name="Rounded Rectangle 104"/>
          <p:cNvSpPr/>
          <p:nvPr/>
        </p:nvSpPr>
        <p:spPr>
          <a:xfrm>
            <a:off x="4664402" y="2780070"/>
            <a:ext cx="584491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A15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06" name="Rounded Rectangle 105"/>
          <p:cNvSpPr/>
          <p:nvPr/>
        </p:nvSpPr>
        <p:spPr>
          <a:xfrm>
            <a:off x="4663440" y="3033331"/>
            <a:ext cx="584491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A15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07" name="Rounded Rectangle 106"/>
          <p:cNvSpPr/>
          <p:nvPr/>
        </p:nvSpPr>
        <p:spPr>
          <a:xfrm>
            <a:off x="4663439" y="3289586"/>
            <a:ext cx="584491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A15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08" name="Rounded Rectangle 107"/>
          <p:cNvSpPr/>
          <p:nvPr/>
        </p:nvSpPr>
        <p:spPr>
          <a:xfrm>
            <a:off x="4664402" y="3554722"/>
            <a:ext cx="584491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Arm7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09" name="Rounded Rectangle 108"/>
          <p:cNvSpPr/>
          <p:nvPr/>
        </p:nvSpPr>
        <p:spPr>
          <a:xfrm>
            <a:off x="5401293" y="2529230"/>
            <a:ext cx="927527" cy="1227214"/>
          </a:xfrm>
          <a:prstGeom prst="roundRect">
            <a:avLst>
              <a:gd name="adj" fmla="val 1026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GK20A</a:t>
            </a:r>
          </a:p>
          <a:p>
            <a:pPr algn="ctr"/>
            <a:r>
              <a:rPr lang="en-US" sz="1200" dirty="0"/>
              <a:t>192 CUDA Cores</a:t>
            </a:r>
          </a:p>
        </p:txBody>
      </p:sp>
      <p:sp>
        <p:nvSpPr>
          <p:cNvPr id="110" name="Rounded Rectangle 109"/>
          <p:cNvSpPr/>
          <p:nvPr/>
        </p:nvSpPr>
        <p:spPr>
          <a:xfrm>
            <a:off x="4663440" y="3884888"/>
            <a:ext cx="585453" cy="508972"/>
          </a:xfrm>
          <a:prstGeom prst="roundRect">
            <a:avLst>
              <a:gd name="adj" fmla="val 1026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ISP</a:t>
            </a:r>
            <a:endParaRPr lang="en-US" sz="1200" dirty="0"/>
          </a:p>
        </p:txBody>
      </p:sp>
      <p:sp>
        <p:nvSpPr>
          <p:cNvPr id="111" name="Rounded Rectangle 110"/>
          <p:cNvSpPr/>
          <p:nvPr/>
        </p:nvSpPr>
        <p:spPr>
          <a:xfrm>
            <a:off x="5676405" y="3885093"/>
            <a:ext cx="642126" cy="508767"/>
          </a:xfrm>
          <a:prstGeom prst="roundRect">
            <a:avLst>
              <a:gd name="adj" fmla="val 1026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HD Video</a:t>
            </a:r>
            <a:endParaRPr lang="en-US" sz="1200" dirty="0"/>
          </a:p>
        </p:txBody>
      </p:sp>
      <p:sp>
        <p:nvSpPr>
          <p:cNvPr id="112" name="Rounded Rectangle 111"/>
          <p:cNvSpPr/>
          <p:nvPr/>
        </p:nvSpPr>
        <p:spPr>
          <a:xfrm>
            <a:off x="5326142" y="3884887"/>
            <a:ext cx="254018" cy="508973"/>
          </a:xfrm>
          <a:prstGeom prst="roundRect">
            <a:avLst>
              <a:gd name="adj" fmla="val 1026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rtlCol="0" anchor="ctr"/>
          <a:lstStyle/>
          <a:p>
            <a:pPr algn="ctr"/>
            <a:r>
              <a:rPr lang="en-US" sz="1200" dirty="0" smtClean="0"/>
              <a:t>Audio</a:t>
            </a:r>
            <a:endParaRPr lang="en-US" sz="1200" dirty="0"/>
          </a:p>
        </p:txBody>
      </p:sp>
      <p:cxnSp>
        <p:nvCxnSpPr>
          <p:cNvPr id="116" name="Elbow Connector 115"/>
          <p:cNvCxnSpPr>
            <a:endCxn id="23" idx="1"/>
          </p:cNvCxnSpPr>
          <p:nvPr/>
        </p:nvCxnSpPr>
        <p:spPr>
          <a:xfrm>
            <a:off x="6507056" y="3920722"/>
            <a:ext cx="2150087" cy="658668"/>
          </a:xfrm>
          <a:prstGeom prst="bentConnector3">
            <a:avLst>
              <a:gd name="adj1" fmla="val 79825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ounded Rectangle 120"/>
          <p:cNvSpPr/>
          <p:nvPr/>
        </p:nvSpPr>
        <p:spPr>
          <a:xfrm>
            <a:off x="1006536" y="4436463"/>
            <a:ext cx="1364737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JTAG</a:t>
            </a:r>
            <a:endParaRPr lang="en-US" sz="1400" dirty="0"/>
          </a:p>
        </p:txBody>
      </p:sp>
      <p:cxnSp>
        <p:nvCxnSpPr>
          <p:cNvPr id="148" name="Straight Arrow Connector 147"/>
          <p:cNvCxnSpPr/>
          <p:nvPr/>
        </p:nvCxnSpPr>
        <p:spPr>
          <a:xfrm flipV="1">
            <a:off x="4956647" y="4592302"/>
            <a:ext cx="0" cy="420535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Elbow Connector 152"/>
          <p:cNvCxnSpPr>
            <a:stCxn id="121" idx="3"/>
          </p:cNvCxnSpPr>
          <p:nvPr/>
        </p:nvCxnSpPr>
        <p:spPr>
          <a:xfrm flipV="1">
            <a:off x="2371273" y="4328550"/>
            <a:ext cx="2105103" cy="358753"/>
          </a:xfrm>
          <a:prstGeom prst="bentConnector3">
            <a:avLst>
              <a:gd name="adj1" fmla="val 17281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30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348"/>
          <p:cNvGrpSpPr/>
          <p:nvPr/>
        </p:nvGrpSpPr>
        <p:grpSpPr>
          <a:xfrm>
            <a:off x="2437849" y="1301161"/>
            <a:ext cx="5554663" cy="4395219"/>
            <a:chOff x="5088708" y="1230313"/>
            <a:chExt cx="5554663" cy="4395219"/>
          </a:xfrm>
        </p:grpSpPr>
        <p:pic>
          <p:nvPicPr>
            <p:cNvPr id="350" name="Picture 2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8708" y="4457700"/>
              <a:ext cx="5518150" cy="1167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reflection blurRad="6350" stA="50000" endA="300" endPos="38500" dist="50800" dir="5400000" sy="-100000" algn="bl" rotWithShape="0"/>
            </a:effectLst>
          </p:spPr>
        </p:pic>
        <p:sp>
          <p:nvSpPr>
            <p:cNvPr id="351" name="Rectangle 350"/>
            <p:cNvSpPr/>
            <p:nvPr/>
          </p:nvSpPr>
          <p:spPr>
            <a:xfrm>
              <a:off x="5229996" y="1343025"/>
              <a:ext cx="5284787" cy="41513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b="0" dirty="0">
                <a:latin typeface="Trebuchet MS" pitchFamily="34" charset="0"/>
              </a:endParaRPr>
            </a:p>
          </p:txBody>
        </p:sp>
        <p:sp>
          <p:nvSpPr>
            <p:cNvPr id="352" name="Rounded Rectangle 351"/>
            <p:cNvSpPr/>
            <p:nvPr/>
          </p:nvSpPr>
          <p:spPr>
            <a:xfrm>
              <a:off x="5237933" y="1349375"/>
              <a:ext cx="5294313" cy="1697038"/>
            </a:xfrm>
            <a:prstGeom prst="roundRect">
              <a:avLst>
                <a:gd name="adj" fmla="val 2205"/>
              </a:avLst>
            </a:prstGeom>
            <a:solidFill>
              <a:schemeClr val="bg2">
                <a:lumMod val="60000"/>
                <a:lumOff val="4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b="0" dirty="0">
                <a:latin typeface="Trebuchet MS" pitchFamily="34" charset="0"/>
              </a:endParaRPr>
            </a:p>
          </p:txBody>
        </p:sp>
        <p:pic>
          <p:nvPicPr>
            <p:cNvPr id="353" name="Picture 38" descr="Visual_Computing_Border.png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37921" y="1230313"/>
              <a:ext cx="5505450" cy="4370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4" name="AutoShape 14"/>
            <p:cNvSpPr>
              <a:spLocks noChangeArrowheads="1"/>
            </p:cNvSpPr>
            <p:nvPr/>
          </p:nvSpPr>
          <p:spPr bwMode="auto">
            <a:xfrm>
              <a:off x="8773566" y="1524294"/>
              <a:ext cx="1574516" cy="1118238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/>
            <a:lstStyle/>
            <a:p>
              <a:pPr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808080"/>
                    </a:outerShdw>
                  </a:effectLst>
                  <a:latin typeface="Trebuchet MS" pitchFamily="34" charset="0"/>
                  <a:ea typeface="MS PGothic"/>
                  <a:cs typeface="MS PGothic"/>
                </a:rPr>
                <a:t>HD Video </a:t>
              </a:r>
              <a:br>
                <a:rPr lang="en-US" sz="1400" dirty="0">
                  <a:effectLst>
                    <a:outerShdw blurRad="38100" dist="38100" dir="2700000" algn="tl">
                      <a:srgbClr val="808080"/>
                    </a:outerShdw>
                  </a:effectLst>
                  <a:latin typeface="Trebuchet MS" pitchFamily="34" charset="0"/>
                  <a:ea typeface="MS PGothic"/>
                  <a:cs typeface="MS PGothic"/>
                </a:rPr>
              </a:br>
              <a:r>
                <a:rPr lang="en-US" sz="1400" dirty="0">
                  <a:effectLst>
                    <a:outerShdw blurRad="38100" dist="38100" dir="2700000" algn="tl">
                      <a:srgbClr val="808080"/>
                    </a:outerShdw>
                  </a:effectLst>
                  <a:latin typeface="Trebuchet MS" pitchFamily="34" charset="0"/>
                  <a:ea typeface="MS PGothic"/>
                  <a:cs typeface="MS PGothic"/>
                </a:rPr>
                <a:t>Processor</a:t>
              </a:r>
              <a:br>
                <a:rPr lang="en-US" sz="1400" dirty="0">
                  <a:effectLst>
                    <a:outerShdw blurRad="38100" dist="38100" dir="2700000" algn="tl">
                      <a:srgbClr val="808080"/>
                    </a:outerShdw>
                  </a:effectLst>
                  <a:latin typeface="Trebuchet MS" pitchFamily="34" charset="0"/>
                  <a:ea typeface="MS PGothic"/>
                  <a:cs typeface="MS PGothic"/>
                </a:rPr>
              </a:br>
              <a:r>
                <a:rPr lang="en-US" sz="900" b="0" dirty="0">
                  <a:effectLst>
                    <a:outerShdw blurRad="38100" dist="38100" dir="2700000" algn="tl">
                      <a:srgbClr val="808080"/>
                    </a:outerShdw>
                  </a:effectLst>
                  <a:latin typeface="Trebuchet MS" pitchFamily="34" charset="0"/>
                  <a:ea typeface="MS PGothic"/>
                  <a:cs typeface="MS PGothic"/>
                </a:rPr>
                <a:t>1080p24/30 Video Decode</a:t>
              </a:r>
            </a:p>
            <a:p>
              <a:pPr>
                <a:lnSpc>
                  <a:spcPct val="90000"/>
                </a:lnSpc>
                <a:defRPr/>
              </a:pPr>
              <a:r>
                <a:rPr lang="en-US" sz="900" b="0" dirty="0">
                  <a:effectLst>
                    <a:outerShdw blurRad="38100" dist="38100" dir="2700000" algn="tl">
                      <a:srgbClr val="808080"/>
                    </a:outerShdw>
                  </a:effectLst>
                  <a:latin typeface="Trebuchet MS" pitchFamily="34" charset="0"/>
                  <a:ea typeface="MS PGothic"/>
                  <a:cs typeface="MS PGothic"/>
                </a:rPr>
                <a:t>1080p24/30 Video Encode</a:t>
              </a:r>
            </a:p>
            <a:p>
              <a:pPr>
                <a:lnSpc>
                  <a:spcPct val="90000"/>
                </a:lnSpc>
                <a:defRPr/>
              </a:pPr>
              <a:endParaRPr lang="en-US" sz="900" b="0" dirty="0">
                <a:effectLst>
                  <a:outerShdw blurRad="38100" dist="38100" dir="2700000" algn="tl">
                    <a:srgbClr val="808080"/>
                  </a:outerShdw>
                </a:effectLst>
                <a:latin typeface="Trebuchet MS" pitchFamily="34" charset="0"/>
                <a:ea typeface="MS PGothic"/>
                <a:cs typeface="MS PGothic"/>
              </a:endParaRPr>
            </a:p>
            <a:p>
              <a:pPr>
                <a:lnSpc>
                  <a:spcPct val="90000"/>
                </a:lnSpc>
                <a:defRPr/>
              </a:pPr>
              <a:r>
                <a:rPr lang="en-US" sz="800" b="0" dirty="0">
                  <a:effectLst>
                    <a:outerShdw blurRad="38100" dist="38100" dir="2700000" algn="tl">
                      <a:srgbClr val="808080"/>
                    </a:outerShdw>
                  </a:effectLst>
                  <a:latin typeface="Trebuchet MS" pitchFamily="34" charset="0"/>
                  <a:ea typeface="MS PGothic"/>
                  <a:cs typeface="MS PGothic"/>
                </a:rPr>
                <a:t>H.264 | MPEG4 | VC1 | </a:t>
              </a:r>
              <a:r>
                <a:rPr lang="en-US" sz="800" b="0" dirty="0" smtClean="0">
                  <a:effectLst>
                    <a:outerShdw blurRad="38100" dist="38100" dir="2700000" algn="tl">
                      <a:srgbClr val="808080"/>
                    </a:outerShdw>
                  </a:effectLst>
                  <a:latin typeface="Trebuchet MS" pitchFamily="34" charset="0"/>
                  <a:ea typeface="MS PGothic"/>
                  <a:cs typeface="MS PGothic"/>
                </a:rPr>
                <a:t>MPEG2</a:t>
              </a:r>
            </a:p>
            <a:p>
              <a:pPr>
                <a:lnSpc>
                  <a:spcPct val="90000"/>
                </a:lnSpc>
                <a:defRPr/>
              </a:pPr>
              <a:r>
                <a:rPr lang="en-US" sz="800" b="0" dirty="0" smtClean="0">
                  <a:effectLst>
                    <a:outerShdw blurRad="38100" dist="38100" dir="2700000" algn="tl">
                      <a:srgbClr val="808080"/>
                    </a:outerShdw>
                  </a:effectLst>
                  <a:latin typeface="Trebuchet MS" pitchFamily="34" charset="0"/>
                  <a:ea typeface="MS PGothic"/>
                  <a:cs typeface="MS PGothic"/>
                </a:rPr>
                <a:t>VP8</a:t>
              </a:r>
              <a:endParaRPr lang="en-US" sz="800" b="0" dirty="0">
                <a:effectLst>
                  <a:outerShdw blurRad="38100" dist="38100" dir="2700000" algn="tl">
                    <a:srgbClr val="808080"/>
                  </a:outerShdw>
                </a:effectLst>
                <a:latin typeface="Trebuchet MS" pitchFamily="34" charset="0"/>
                <a:ea typeface="MS PGothic"/>
                <a:cs typeface="MS PGothic"/>
              </a:endParaRPr>
            </a:p>
            <a:p>
              <a:pPr>
                <a:lnSpc>
                  <a:spcPct val="90000"/>
                </a:lnSpc>
                <a:defRPr/>
              </a:pPr>
              <a:endParaRPr lang="en-US" sz="1400" dirty="0">
                <a:effectLst>
                  <a:outerShdw blurRad="38100" dist="38100" dir="2700000" algn="tl">
                    <a:srgbClr val="808080"/>
                  </a:outerShdw>
                </a:effectLst>
                <a:latin typeface="Trebuchet MS" pitchFamily="34" charset="0"/>
                <a:ea typeface="MS PGothic"/>
                <a:cs typeface="MS PGothic"/>
              </a:endParaRPr>
            </a:p>
          </p:txBody>
        </p:sp>
        <p:sp>
          <p:nvSpPr>
            <p:cNvPr id="355" name="AutoShape 14"/>
            <p:cNvSpPr>
              <a:spLocks noChangeArrowheads="1"/>
            </p:cNvSpPr>
            <p:nvPr/>
          </p:nvSpPr>
          <p:spPr bwMode="auto">
            <a:xfrm>
              <a:off x="8773566" y="2773812"/>
              <a:ext cx="1574516" cy="1118238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>
                <a:lnSpc>
                  <a:spcPct val="90000"/>
                </a:lnSpc>
                <a:defRPr/>
              </a:pP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Kepler GeForce</a:t>
              </a:r>
              <a:r>
                <a:rPr lang="en-US" sz="1400" baseline="30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® </a:t>
              </a:r>
              <a:r>
                <a:rPr lang="en-US" sz="1400" baseline="30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/>
              </a:r>
              <a:br>
                <a:rPr lang="en-US" sz="1400" baseline="30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</a:b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GPU </a:t>
              </a:r>
              <a:r>
                <a:rPr lang="en-US" sz="1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w/CUDA</a:t>
              </a: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/>
              </a:r>
              <a:b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</a:br>
              <a:endParaRPr lang="en-U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  <a:p>
              <a:pPr>
                <a:lnSpc>
                  <a:spcPct val="90000"/>
                </a:lnSpc>
                <a:defRPr/>
              </a:pPr>
              <a:r>
                <a:rPr lang="en-US" sz="1400" b="0" baseline="30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OpenGL-ES nextgen</a:t>
              </a:r>
            </a:p>
            <a:p>
              <a:pPr>
                <a:lnSpc>
                  <a:spcPct val="90000"/>
                </a:lnSpc>
                <a:defRPr/>
              </a:pPr>
              <a:r>
                <a:rPr lang="en-US" sz="1400" b="0" baseline="30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192 Stream</a:t>
              </a:r>
              <a:r>
                <a:rPr lang="en-US" sz="1400" b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 </a:t>
              </a:r>
              <a:r>
                <a:rPr lang="en-US" sz="1400" b="0" baseline="30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Processors</a:t>
              </a:r>
              <a:endParaRPr lang="en-US" sz="1400" b="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  <a:p>
              <a:pPr>
                <a:lnSpc>
                  <a:spcPct val="90000"/>
                </a:lnSpc>
                <a:defRPr/>
              </a:pPr>
              <a:r>
                <a:rPr lang="en-US" sz="1400" b="0" baseline="30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2D </a:t>
              </a:r>
              <a:r>
                <a:rPr lang="en-US" sz="1400" b="0" baseline="30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Graphics</a:t>
              </a:r>
              <a:r>
                <a:rPr lang="en-US" sz="1400" baseline="30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/</a:t>
              </a:r>
              <a:r>
                <a:rPr lang="en-US" sz="1400" b="0" baseline="30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Scaling</a:t>
              </a:r>
              <a:endParaRPr lang="en-US" sz="1400" b="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56" name="AutoShape 14"/>
            <p:cNvSpPr>
              <a:spLocks noChangeArrowheads="1"/>
            </p:cNvSpPr>
            <p:nvPr/>
          </p:nvSpPr>
          <p:spPr bwMode="auto">
            <a:xfrm>
              <a:off x="9482900" y="4728226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05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DAP x5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05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(1</a:t>
              </a:r>
              <a:r>
                <a:rPr lang="en-US" sz="1050" baseline="30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2</a:t>
              </a:r>
              <a:r>
                <a:rPr lang="en-US" sz="105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S/TDM)</a:t>
              </a:r>
              <a:endParaRPr lang="en-US" sz="10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57" name="AutoShape 14"/>
            <p:cNvSpPr>
              <a:spLocks noChangeArrowheads="1"/>
            </p:cNvSpPr>
            <p:nvPr/>
          </p:nvSpPr>
          <p:spPr bwMode="auto">
            <a:xfrm>
              <a:off x="9482900" y="4006552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HDMI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eDP/LVDS</a:t>
              </a:r>
              <a:endPara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58" name="AutoShape 14"/>
            <p:cNvSpPr>
              <a:spLocks noChangeArrowheads="1"/>
            </p:cNvSpPr>
            <p:nvPr/>
          </p:nvSpPr>
          <p:spPr bwMode="auto">
            <a:xfrm>
              <a:off x="8120779" y="1524294"/>
              <a:ext cx="529621" cy="1118238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vert="vert270"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ARM7</a:t>
              </a:r>
            </a:p>
          </p:txBody>
        </p:sp>
        <p:sp>
          <p:nvSpPr>
            <p:cNvPr id="359" name="AutoShape 14"/>
            <p:cNvSpPr>
              <a:spLocks noChangeArrowheads="1"/>
            </p:cNvSpPr>
            <p:nvPr/>
          </p:nvSpPr>
          <p:spPr bwMode="auto">
            <a:xfrm>
              <a:off x="8116739" y="2773812"/>
              <a:ext cx="529621" cy="1118238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vert="vert270"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Audio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Processor</a:t>
              </a:r>
            </a:p>
          </p:txBody>
        </p:sp>
        <p:sp>
          <p:nvSpPr>
            <p:cNvPr id="360" name="AutoShape 14"/>
            <p:cNvSpPr>
              <a:spLocks noChangeArrowheads="1"/>
            </p:cNvSpPr>
            <p:nvPr/>
          </p:nvSpPr>
          <p:spPr bwMode="auto">
            <a:xfrm>
              <a:off x="6415016" y="2773812"/>
              <a:ext cx="1574516" cy="1118238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Image Processor</a:t>
              </a:r>
              <a:b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</a:b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/>
              </a:r>
              <a:b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</a:br>
              <a:r>
                <a:rPr lang="en-US" sz="10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 25MP Sensor Support</a:t>
              </a:r>
              <a:endParaRPr lang="en-US" sz="10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  <a:p>
              <a:pPr>
                <a:lnSpc>
                  <a:spcPct val="90000"/>
                </a:lnSpc>
                <a:defRPr/>
              </a:pPr>
              <a:r>
                <a:rPr lang="en-US" sz="10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ISP 1080p60</a:t>
              </a:r>
            </a:p>
            <a:p>
              <a:pPr>
                <a:lnSpc>
                  <a:spcPct val="90000"/>
                </a:lnSpc>
                <a:defRPr/>
              </a:pPr>
              <a:r>
                <a:rPr lang="en-US" sz="10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Enhanced JPEG Engine</a:t>
              </a:r>
            </a:p>
          </p:txBody>
        </p:sp>
        <p:sp>
          <p:nvSpPr>
            <p:cNvPr id="361" name="AutoShape 14"/>
            <p:cNvSpPr>
              <a:spLocks noChangeArrowheads="1"/>
            </p:cNvSpPr>
            <p:nvPr/>
          </p:nvSpPr>
          <p:spPr bwMode="auto">
            <a:xfrm>
              <a:off x="5422628" y="3268101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PCIe* G2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x4 + x1</a:t>
              </a:r>
              <a:endPara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62" name="AutoShape 14"/>
            <p:cNvSpPr>
              <a:spLocks noChangeArrowheads="1"/>
            </p:cNvSpPr>
            <p:nvPr/>
          </p:nvSpPr>
          <p:spPr bwMode="auto">
            <a:xfrm>
              <a:off x="5422628" y="4728226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CSI</a:t>
              </a:r>
              <a:b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</a:b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x4 + x4</a:t>
              </a:r>
              <a:endPara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63" name="AutoShape 14"/>
            <p:cNvSpPr>
              <a:spLocks noChangeArrowheads="1"/>
            </p:cNvSpPr>
            <p:nvPr/>
          </p:nvSpPr>
          <p:spPr bwMode="auto">
            <a:xfrm>
              <a:off x="5411742" y="2547867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SATA2 x1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USB 2.0 x3</a:t>
              </a:r>
              <a:endPara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64" name="AutoShape 14"/>
            <p:cNvSpPr>
              <a:spLocks noChangeArrowheads="1"/>
            </p:cNvSpPr>
            <p:nvPr/>
          </p:nvSpPr>
          <p:spPr bwMode="auto">
            <a:xfrm>
              <a:off x="8467832" y="4728226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Security</a:t>
              </a:r>
              <a:b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</a:b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Engine</a:t>
              </a:r>
            </a:p>
          </p:txBody>
        </p:sp>
        <p:sp>
          <p:nvSpPr>
            <p:cNvPr id="365" name="AutoShape 14"/>
            <p:cNvSpPr>
              <a:spLocks noChangeArrowheads="1"/>
            </p:cNvSpPr>
            <p:nvPr/>
          </p:nvSpPr>
          <p:spPr bwMode="auto">
            <a:xfrm>
              <a:off x="8467832" y="4006552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Display</a:t>
              </a:r>
              <a:b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</a:b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x2</a:t>
              </a:r>
            </a:p>
          </p:txBody>
        </p:sp>
        <p:sp>
          <p:nvSpPr>
            <p:cNvPr id="366" name="AutoShape 14"/>
            <p:cNvSpPr>
              <a:spLocks noChangeArrowheads="1"/>
            </p:cNvSpPr>
            <p:nvPr/>
          </p:nvSpPr>
          <p:spPr bwMode="auto">
            <a:xfrm>
              <a:off x="6437696" y="4728226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NOR</a:t>
              </a: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/>
              </a:r>
              <a:b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</a:b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Flash</a:t>
              </a:r>
            </a:p>
          </p:txBody>
        </p:sp>
        <p:sp>
          <p:nvSpPr>
            <p:cNvPr id="367" name="AutoShape 14"/>
            <p:cNvSpPr>
              <a:spLocks noChangeArrowheads="1"/>
            </p:cNvSpPr>
            <p:nvPr/>
          </p:nvSpPr>
          <p:spPr bwMode="auto">
            <a:xfrm>
              <a:off x="6437696" y="4006552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UART x4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I2C x5</a:t>
              </a:r>
              <a:endPara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68" name="AutoShape 14"/>
            <p:cNvSpPr>
              <a:spLocks noChangeArrowheads="1"/>
            </p:cNvSpPr>
            <p:nvPr/>
          </p:nvSpPr>
          <p:spPr bwMode="auto">
            <a:xfrm>
              <a:off x="7452764" y="4728226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DDR3 Ctlr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64b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800+ </a:t>
              </a:r>
              <a:r>
                <a:rPr lang="en-US" sz="11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MHz</a:t>
              </a:r>
            </a:p>
          </p:txBody>
        </p:sp>
        <p:sp>
          <p:nvSpPr>
            <p:cNvPr id="369" name="AutoShape 14"/>
            <p:cNvSpPr>
              <a:spLocks noChangeArrowheads="1"/>
            </p:cNvSpPr>
            <p:nvPr/>
          </p:nvSpPr>
          <p:spPr bwMode="auto">
            <a:xfrm>
              <a:off x="7452764" y="4006552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SPI x4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SDIO/MMC </a:t>
              </a:r>
              <a:r>
                <a:rPr lang="en-US" sz="11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x4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pic>
          <p:nvPicPr>
            <p:cNvPr id="370" name="Picture 174" descr="NV_GEF_3D.png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05183" y="3100388"/>
              <a:ext cx="403225" cy="3857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1" name="Rectangle 370"/>
            <p:cNvSpPr/>
            <p:nvPr/>
          </p:nvSpPr>
          <p:spPr>
            <a:xfrm>
              <a:off x="5382396" y="1624013"/>
              <a:ext cx="1222375" cy="70173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90000"/>
                </a:lnSpc>
                <a:defRPr/>
              </a:pPr>
              <a:r>
                <a:rPr lang="en-US" sz="1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28 nm HPM</a:t>
              </a:r>
              <a:endParaRPr lang="en-US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  <a:p>
              <a:pPr>
                <a:lnSpc>
                  <a:spcPct val="90000"/>
                </a:lnSpc>
                <a:defRPr/>
              </a:pPr>
              <a:r>
                <a:rPr lang="en-US" sz="1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23x23mm, 0.7mm pitch</a:t>
              </a:r>
              <a:endParaRPr lang="en-US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  <a:p>
              <a:pPr>
                <a:lnSpc>
                  <a:spcPct val="90000"/>
                </a:lnSpc>
                <a:defRPr/>
              </a:pPr>
              <a:r>
                <a:rPr lang="en-US" sz="11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HS-FCBGA</a:t>
              </a:r>
              <a:endParaRPr lang="en-US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72" name="AutoShape 14"/>
            <p:cNvSpPr>
              <a:spLocks noChangeArrowheads="1"/>
            </p:cNvSpPr>
            <p:nvPr/>
          </p:nvSpPr>
          <p:spPr bwMode="auto">
            <a:xfrm>
              <a:off x="5433510" y="4006548"/>
              <a:ext cx="865181" cy="623949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USB 3.0* x2</a:t>
              </a:r>
            </a:p>
          </p:txBody>
        </p:sp>
        <p:sp>
          <p:nvSpPr>
            <p:cNvPr id="373" name="AutoShape 14"/>
            <p:cNvSpPr>
              <a:spLocks noChangeArrowheads="1"/>
            </p:cNvSpPr>
            <p:nvPr/>
          </p:nvSpPr>
          <p:spPr bwMode="auto">
            <a:xfrm>
              <a:off x="6415015" y="1510662"/>
              <a:ext cx="426293" cy="1118238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endPara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74" name="AutoShape 14"/>
            <p:cNvSpPr>
              <a:spLocks noChangeArrowheads="1"/>
            </p:cNvSpPr>
            <p:nvPr/>
          </p:nvSpPr>
          <p:spPr bwMode="auto">
            <a:xfrm>
              <a:off x="6841308" y="1510662"/>
              <a:ext cx="381000" cy="1118238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endPara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75" name="AutoShape 14"/>
            <p:cNvSpPr>
              <a:spLocks noChangeArrowheads="1"/>
            </p:cNvSpPr>
            <p:nvPr/>
          </p:nvSpPr>
          <p:spPr bwMode="auto">
            <a:xfrm>
              <a:off x="7222308" y="1510662"/>
              <a:ext cx="381000" cy="1118238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endPara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76" name="AutoShape 14"/>
            <p:cNvSpPr>
              <a:spLocks noChangeArrowheads="1"/>
            </p:cNvSpPr>
            <p:nvPr/>
          </p:nvSpPr>
          <p:spPr bwMode="auto">
            <a:xfrm>
              <a:off x="7603308" y="1510662"/>
              <a:ext cx="381000" cy="1118238"/>
            </a:xfrm>
            <a:prstGeom prst="roundRect">
              <a:avLst>
                <a:gd name="adj" fmla="val 6258"/>
              </a:avLst>
            </a:prstGeom>
            <a:gradFill flip="none" rotWithShape="1">
              <a:gsLst>
                <a:gs pos="0">
                  <a:srgbClr val="4E7A00"/>
                </a:gs>
                <a:gs pos="0">
                  <a:srgbClr val="76B900"/>
                </a:gs>
                <a:gs pos="100000">
                  <a:srgbClr val="2D4600"/>
                </a:gs>
              </a:gsLst>
              <a:lin ang="5400000" scaled="0"/>
              <a:tileRect/>
            </a:gradFill>
            <a:ln w="9525" algn="ctr">
              <a:solidFill>
                <a:schemeClr val="tx2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3000000"/>
              </a:lightRig>
            </a:scene3d>
            <a:sp3d contourW="6350">
              <a:bevelT w="127000" h="44450"/>
              <a:bevelB w="152400" h="127000"/>
              <a:contourClr>
                <a:srgbClr val="76B900"/>
              </a:contourClr>
            </a:sp3d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defRPr/>
              </a:pPr>
              <a:endPara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  <p:sp>
          <p:nvSpPr>
            <p:cNvPr id="377" name="Rectangle 376"/>
            <p:cNvSpPr/>
            <p:nvPr/>
          </p:nvSpPr>
          <p:spPr>
            <a:xfrm>
              <a:off x="6378188" y="1562100"/>
              <a:ext cx="1682320" cy="10618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  <a:defRPr/>
              </a:pPr>
              <a:r>
                <a:rPr 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Quad </a:t>
              </a:r>
              <a:r>
                <a:rPr lang="en-US" sz="1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Cortex-A15</a:t>
              </a:r>
              <a:endPara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  <a:p>
              <a:pPr>
                <a:lnSpc>
                  <a:spcPct val="90000"/>
                </a:lnSpc>
                <a:defRPr/>
              </a:pPr>
              <a:endParaRPr lang="en-US" sz="8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  <a:p>
              <a:pPr>
                <a:lnSpc>
                  <a:spcPct val="90000"/>
                </a:lnSpc>
                <a:defRPr/>
              </a:pPr>
              <a:r>
                <a:rPr lang="en-US" sz="9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4x Cores (</a:t>
              </a:r>
              <a:r>
                <a:rPr lang="en-US" sz="900" b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1+ GHz</a:t>
              </a:r>
              <a:r>
                <a:rPr lang="en-US" sz="9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) </a:t>
              </a:r>
            </a:p>
            <a:p>
              <a:pPr>
                <a:lnSpc>
                  <a:spcPct val="90000"/>
                </a:lnSpc>
                <a:defRPr/>
              </a:pPr>
              <a:r>
                <a:rPr lang="en-US" sz="9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NEON SIMD</a:t>
              </a:r>
            </a:p>
            <a:p>
              <a:pPr>
                <a:lnSpc>
                  <a:spcPct val="90000"/>
                </a:lnSpc>
                <a:defRPr/>
              </a:pPr>
              <a:r>
                <a:rPr lang="en-US" sz="900" b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2 </a:t>
              </a:r>
              <a:r>
                <a:rPr lang="en-US" sz="9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MB L2 (Shared)</a:t>
              </a:r>
            </a:p>
            <a:p>
              <a:pPr>
                <a:lnSpc>
                  <a:spcPct val="90000"/>
                </a:lnSpc>
                <a:defRPr/>
              </a:pPr>
              <a:r>
                <a:rPr lang="en-US" sz="9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ARM Trust </a:t>
              </a:r>
              <a:r>
                <a:rPr lang="en-US" sz="900" b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Zone</a:t>
              </a:r>
            </a:p>
            <a:p>
              <a:pPr>
                <a:lnSpc>
                  <a:spcPct val="90000"/>
                </a:lnSpc>
                <a:defRPr/>
              </a:pPr>
              <a:r>
                <a:rPr lang="en-US" sz="1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  <a:ea typeface="MS PGothic" pitchFamily="34" charset="-128"/>
                </a:rPr>
                <a:t>Shadow LP C-A15 CPU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  <a:ea typeface="MS PGothic" pitchFamily="34" charset="-128"/>
              </a:endParaRPr>
            </a:p>
          </p:txBody>
        </p:sp>
      </p:grpSp>
      <p:sp>
        <p:nvSpPr>
          <p:cNvPr id="5" name="Rounded Rectangle 4"/>
          <p:cNvSpPr/>
          <p:nvPr/>
        </p:nvSpPr>
        <p:spPr>
          <a:xfrm>
            <a:off x="6093447" y="2815400"/>
            <a:ext cx="1625721" cy="1147498"/>
          </a:xfrm>
          <a:prstGeom prst="round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Content Placeholder 10"/>
          <p:cNvSpPr txBox="1">
            <a:spLocks/>
          </p:cNvSpPr>
          <p:nvPr/>
        </p:nvSpPr>
        <p:spPr>
          <a:xfrm>
            <a:off x="0" y="183569"/>
            <a:ext cx="10972799" cy="73977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spcBef>
                <a:spcPts val="0"/>
              </a:spcBef>
              <a:buSzPct val="100000"/>
              <a:defRPr/>
            </a:pPr>
            <a:r>
              <a:rPr lang="en-US" sz="3600" b="1" dirty="0" err="1" smtClean="0">
                <a:latin typeface="Trebuchet MS" pitchFamily="34" charset="0"/>
                <a:ea typeface="+mj-ea"/>
                <a:cs typeface="+mj-cs"/>
              </a:rPr>
              <a:t>Tegra</a:t>
            </a:r>
            <a:r>
              <a:rPr lang="en-US" sz="3600" b="1" dirty="0" smtClean="0">
                <a:latin typeface="Trebuchet MS" pitchFamily="34" charset="0"/>
                <a:ea typeface="+mj-ea"/>
                <a:cs typeface="+mj-cs"/>
              </a:rPr>
              <a:t> K1</a:t>
            </a:r>
            <a:endParaRPr lang="en-US" sz="3600" b="1" dirty="0">
              <a:latin typeface="Trebuchet MS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500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0_PPT_Temp_Corp_16x9_BLK_2007">
  <a:themeElements>
    <a:clrScheme name="Custom 8">
      <a:dk1>
        <a:srgbClr val="808080"/>
      </a:dk1>
      <a:lt1>
        <a:srgbClr val="FFFFFF"/>
      </a:lt1>
      <a:dk2>
        <a:srgbClr val="000000"/>
      </a:dk2>
      <a:lt2>
        <a:srgbClr val="76B900"/>
      </a:lt2>
      <a:accent1>
        <a:srgbClr val="006445"/>
      </a:accent1>
      <a:accent2>
        <a:srgbClr val="0F5582"/>
      </a:accent2>
      <a:accent3>
        <a:srgbClr val="C86414"/>
      </a:accent3>
      <a:accent4>
        <a:srgbClr val="FFC000"/>
      </a:accent4>
      <a:accent5>
        <a:srgbClr val="00B0F0"/>
      </a:accent5>
      <a:accent6>
        <a:srgbClr val="645FAF"/>
      </a:accent6>
      <a:hlink>
        <a:srgbClr val="76B900"/>
      </a:hlink>
      <a:folHlink>
        <a:srgbClr val="588A0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1_PPT_Temp_Corp_16x9_BLK_2007">
  <a:themeElements>
    <a:clrScheme name="Custom 8">
      <a:dk1>
        <a:srgbClr val="808080"/>
      </a:dk1>
      <a:lt1>
        <a:srgbClr val="FFFFFF"/>
      </a:lt1>
      <a:dk2>
        <a:srgbClr val="000000"/>
      </a:dk2>
      <a:lt2>
        <a:srgbClr val="76B900"/>
      </a:lt2>
      <a:accent1>
        <a:srgbClr val="006445"/>
      </a:accent1>
      <a:accent2>
        <a:srgbClr val="0F5582"/>
      </a:accent2>
      <a:accent3>
        <a:srgbClr val="C86414"/>
      </a:accent3>
      <a:accent4>
        <a:srgbClr val="FFC000"/>
      </a:accent4>
      <a:accent5>
        <a:srgbClr val="00B0F0"/>
      </a:accent5>
      <a:accent6>
        <a:srgbClr val="645FAF"/>
      </a:accent6>
      <a:hlink>
        <a:srgbClr val="76B900"/>
      </a:hlink>
      <a:folHlink>
        <a:srgbClr val="588A0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9E8B2F2D50A34B8956FD0A46C10A97" ma:contentTypeVersion="0" ma:contentTypeDescription="Create a new document." ma:contentTypeScope="" ma:versionID="2d22a1089f8aa3be74aa23dc2e82a28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F88E22E-2A4B-4FB1-9848-BF16E7DBE74B}">
  <ds:schemaRefs>
    <ds:schemaRef ds:uri="http://purl.org/dc/dcmitype/"/>
    <ds:schemaRef ds:uri="http://purl.org/dc/terms/"/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2006/documentManagement/type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BEA82F4F-F3EA-4E98-BEE2-3C70B6315C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E29B7386-0C5E-43DB-8BF1-052EEAD5F5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85600</TotalTime>
  <Words>486</Words>
  <Application>Microsoft Office PowerPoint</Application>
  <PresentationFormat>Custom</PresentationFormat>
  <Paragraphs>168</Paragraphs>
  <Slides>12</Slides>
  <Notes>6</Notes>
  <HiddenSlides>1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10_PPT_Temp_Corp_16x9_BLK_2007</vt:lpstr>
      <vt:lpstr>11_PPT_Temp_Corp_16x9_BLK_2007</vt:lpstr>
      <vt:lpstr>PowerPoint Presentation</vt:lpstr>
      <vt:lpstr>PowerPoint Presentation</vt:lpstr>
      <vt:lpstr>PowerPoint Presentation</vt:lpstr>
      <vt:lpstr>CUDA : World’s Most Pervasive Parallel Programming Platform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Jennifer Hohn</dc:creator>
  <cp:lastModifiedBy>NVIDIA</cp:lastModifiedBy>
  <cp:revision>2182</cp:revision>
  <dcterms:created xsi:type="dcterms:W3CDTF">2008-01-24T03:11:41Z</dcterms:created>
  <dcterms:modified xsi:type="dcterms:W3CDTF">2016-02-11T18:47:49Z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0x010100F59E8B2F2D50A34B8956FD0A46C10A97</vt:lpwstr>
  </property>
  <property fmtid="{D5CDD505-2E9C-101B-9397-08002B2CF9AE}" pid="3" name="_NewReviewCycle">
    <vt:lpwstr/>
  </property>
</Properties>
</file>